
<file path=[Content_Types].xml><?xml version="1.0" encoding="utf-8"?>
<Types xmlns="http://schemas.openxmlformats.org/package/2006/content-types">
  <Default Extension="png" ContentType="image/png"/>
  <Default Extension="jpeg" ContentType="image/jpeg"/>
  <Default Extension="m4a" ContentType="audio/mp4"/>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ink/ink1.xml" ContentType="application/inkml+xml"/>
  <Override PartName="/ppt/ink/ink2.xml" ContentType="application/inkml+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7.xml" ContentType="application/vnd.openxmlformats-officedocument.presentationml.tags+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ink/ink3.xml" ContentType="application/inkml+xml"/>
  <Override PartName="/ppt/tags/tag9.xml" ContentType="application/vnd.openxmlformats-officedocument.presentationml.tags+xml"/>
  <Override PartName="/ppt/notesSlides/notesSlide12.xml" ContentType="application/vnd.openxmlformats-officedocument.presentationml.notesSlide+xml"/>
  <Override PartName="/ppt/ink/ink4.xml" ContentType="application/inkml+xml"/>
  <Override PartName="/ppt/ink/ink5.xml" ContentType="application/inkml+xml"/>
  <Override PartName="/ppt/ink/ink6.xml" ContentType="application/inkml+xml"/>
  <Override PartName="/ppt/ink/ink7.xml" ContentType="application/inkml+xml"/>
  <Override PartName="/ppt/tags/tag10.xml" ContentType="application/vnd.openxmlformats-officedocument.presentationml.tags+xml"/>
  <Override PartName="/ppt/notesSlides/notesSlide13.xml" ContentType="application/vnd.openxmlformats-officedocument.presentationml.notesSlide+xml"/>
  <Override PartName="/ppt/tags/tag11.xml" ContentType="application/vnd.openxmlformats-officedocument.presentationml.tags+xml"/>
  <Override PartName="/ppt/notesSlides/notesSlide14.xml" ContentType="application/vnd.openxmlformats-officedocument.presentationml.notesSlide+xml"/>
  <Override PartName="/ppt/tags/tag12.xml" ContentType="application/vnd.openxmlformats-officedocument.presentationml.tags+xml"/>
  <Override PartName="/ppt/notesSlides/notesSlide15.xml" ContentType="application/vnd.openxmlformats-officedocument.presentationml.notesSlide+xml"/>
  <Override PartName="/ppt/tags/tag13.xml" ContentType="application/vnd.openxmlformats-officedocument.presentationml.tags+xml"/>
  <Override PartName="/ppt/notesSlides/notesSlide16.xml" ContentType="application/vnd.openxmlformats-officedocument.presentationml.notesSlide+xml"/>
  <Override PartName="/ppt/tags/tag14.xml" ContentType="application/vnd.openxmlformats-officedocument.presentationml.tags+xml"/>
  <Override PartName="/ppt/notesSlides/notesSlide17.xml" ContentType="application/vnd.openxmlformats-officedocument.presentationml.notesSlide+xml"/>
  <Override PartName="/ppt/tags/tag15.xml" ContentType="application/vnd.openxmlformats-officedocument.presentationml.tags+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20" r:id="rId2"/>
    <p:sldMasterId id="2147483732" r:id="rId3"/>
  </p:sldMasterIdLst>
  <p:notesMasterIdLst>
    <p:notesMasterId r:id="rId22"/>
  </p:notesMasterIdLst>
  <p:handoutMasterIdLst>
    <p:handoutMasterId r:id="rId23"/>
  </p:handoutMasterIdLst>
  <p:sldIdLst>
    <p:sldId id="257" r:id="rId4"/>
    <p:sldId id="309" r:id="rId5"/>
    <p:sldId id="258" r:id="rId6"/>
    <p:sldId id="327" r:id="rId7"/>
    <p:sldId id="310" r:id="rId8"/>
    <p:sldId id="311" r:id="rId9"/>
    <p:sldId id="312" r:id="rId10"/>
    <p:sldId id="317" r:id="rId11"/>
    <p:sldId id="287" r:id="rId12"/>
    <p:sldId id="316" r:id="rId13"/>
    <p:sldId id="328" r:id="rId14"/>
    <p:sldId id="329" r:id="rId15"/>
    <p:sldId id="319" r:id="rId16"/>
    <p:sldId id="320" r:id="rId17"/>
    <p:sldId id="322" r:id="rId18"/>
    <p:sldId id="323" r:id="rId19"/>
    <p:sldId id="324" r:id="rId20"/>
    <p:sldId id="330" r:id="rId21"/>
  </p:sldIdLst>
  <p:sldSz cx="12192000" cy="6858000"/>
  <p:notesSz cx="7102475"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DDE2E8"/>
    <a:srgbClr val="609BCE"/>
    <a:srgbClr val="728BA7"/>
    <a:srgbClr val="3D7E92"/>
    <a:srgbClr val="AECBD3"/>
    <a:srgbClr val="DBE8ED"/>
    <a:srgbClr val="EAF3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45" autoAdjust="0"/>
    <p:restoredTop sz="49888" autoAdjust="0"/>
  </p:normalViewPr>
  <p:slideViewPr>
    <p:cSldViewPr snapToGrid="0">
      <p:cViewPr varScale="1">
        <p:scale>
          <a:sx n="59" d="100"/>
          <a:sy n="59" d="100"/>
        </p:scale>
        <p:origin x="2316" y="10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79" d="100"/>
          <a:sy n="79" d="100"/>
        </p:scale>
        <p:origin x="3690"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2.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513508"/>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023092" y="0"/>
            <a:ext cx="3077739" cy="513508"/>
          </a:xfrm>
          <a:prstGeom prst="rect">
            <a:avLst/>
          </a:prstGeom>
        </p:spPr>
        <p:txBody>
          <a:bodyPr vert="horz" lIns="96661" tIns="48331" rIns="96661" bIns="48331" rtlCol="0"/>
          <a:lstStyle>
            <a:lvl1pPr algn="r">
              <a:defRPr sz="1300"/>
            </a:lvl1pPr>
          </a:lstStyle>
          <a:p>
            <a:fld id="{E4560B6B-963E-45AD-B18D-9DA3469D83C9}" type="datetimeFigureOut">
              <a:rPr lang="en-US" smtClean="0"/>
              <a:t>7/3/2018</a:t>
            </a:fld>
            <a:endParaRPr lang="en-US"/>
          </a:p>
        </p:txBody>
      </p:sp>
      <p:sp>
        <p:nvSpPr>
          <p:cNvPr id="4" name="Footer Placeholder 3"/>
          <p:cNvSpPr>
            <a:spLocks noGrp="1"/>
          </p:cNvSpPr>
          <p:nvPr>
            <p:ph type="ftr" sz="quarter" idx="2"/>
          </p:nvPr>
        </p:nvSpPr>
        <p:spPr>
          <a:xfrm>
            <a:off x="0" y="9721106"/>
            <a:ext cx="3077739" cy="513507"/>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023092" y="9721106"/>
            <a:ext cx="3077739" cy="513507"/>
          </a:xfrm>
          <a:prstGeom prst="rect">
            <a:avLst/>
          </a:prstGeom>
        </p:spPr>
        <p:txBody>
          <a:bodyPr vert="horz" lIns="96661" tIns="48331" rIns="96661" bIns="48331" rtlCol="0" anchor="b"/>
          <a:lstStyle>
            <a:lvl1pPr algn="r">
              <a:defRPr sz="1300"/>
            </a:lvl1pPr>
          </a:lstStyle>
          <a:p>
            <a:fld id="{A9B61BEE-A6B4-49DE-8859-2A55F155C514}" type="slidenum">
              <a:rPr lang="en-US" smtClean="0"/>
              <a:t>‹#›</a:t>
            </a:fld>
            <a:endParaRPr lang="en-US"/>
          </a:p>
        </p:txBody>
      </p:sp>
    </p:spTree>
    <p:extLst>
      <p:ext uri="{BB962C8B-B14F-4D97-AF65-F5344CB8AC3E}">
        <p14:creationId xmlns:p14="http://schemas.microsoft.com/office/powerpoint/2010/main" val="3784930815"/>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4T18:47:01.309"/>
    </inkml:context>
    <inkml:brush xml:id="br0">
      <inkml:brushProperty name="width" value="0.25" units="cm"/>
      <inkml:brushProperty name="height" value="0.5" units="cm"/>
      <inkml:brushProperty name="color" value="#FFFF00"/>
      <inkml:brushProperty name="tip" value="rectangle"/>
      <inkml:brushProperty name="rasterOp" value="maskPen"/>
      <inkml:brushProperty name="fitToCurve" value="1"/>
    </inkml:brush>
  </inkml:definitions>
  <inkml:trace contextRef="#ctx0" brushRef="#br0">0 0 0,'118'0'282,"-2"0"-251,2 0-31,0 0 31,-14 0-15,13 0 62,1 0-78,-1 0 47,0 0-47,1 0 0,-14 0 0,131 0 31,-118 0 31,0 0-46,1 0 62,-14 0-62,14 0 15,-1 0 16,1 0-47,-1 0 16,-13 0-1,14 0 1,-1 0-16,118 0 31,-13 0-15,-105 0-1,118 0 32,-118 0-31,-13 0 406,14 0-407,-1 0 1,0 0 0,1 0 30,-1 0-46,-12 0 63,12 0-47,118 0 15</inkml:trace>
</inkml:ink>
</file>

<file path=ppt/ink/ink2.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4T18:46:11.093"/>
    </inkml:context>
    <inkml:brush xml:id="br0">
      <inkml:brushProperty name="width" value="0.25" units="cm"/>
      <inkml:brushProperty name="height" value="0.5" units="cm"/>
      <inkml:brushProperty name="color" value="#FFFF00"/>
      <inkml:brushProperty name="tip" value="rectangle"/>
      <inkml:brushProperty name="rasterOp" value="maskPen"/>
      <inkml:brushProperty name="fitToCurve" value="1"/>
    </inkml:brush>
  </inkml:definitions>
  <inkml:trace contextRef="#ctx0" brushRef="#br0">0 0 0,'166'0'282,"0"0"-251,1 0-31,-1 0 31,-18 0-15,18 0 62,0 0-78,0 0 47,1 0-47,-1 0 0,-19 0 0,186 0 31,-166 0 31,-1 0-46,0 0 62,-18 0-62,18 0 15,0 0 16,0 0-47,1 0 16,-19 0-1,17 0 1,2 0-16,166 0 31,-20 0-15,-146 0-1,165 0 32,-166 0-31,-18 0 406,18 0-407,1 0 1,-1 0 0,0 0 30,0 0-46,-18 0 63,18 0-47,167 0 15</inkml:trace>
</inkml:ink>
</file>

<file path=ppt/ink/ink3.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2T14:34:50.12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inkml:trace>
</inkml:ink>
</file>

<file path=ppt/ink/ink4.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2T14:34:50.12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inkml:trace>
</inkml:ink>
</file>

<file path=ppt/ink/ink5.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2T14:38:35.428"/>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0,'53'0'109,"0"0"-109,26 7 16,7-7-1,33 0-15,-6 0 16,-21 0 0,-45 0-1,-34 0-15,-6 0 813</inkml:trace>
</inkml:ink>
</file>

<file path=ppt/ink/ink6.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2T14:40:21.692"/>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0 202 0,'94'0'109,"-1"0"-109,47-147 16,12 147-1,59 0-15,-11 0 16,-38 0 0,-79 0-1,-60 0-15,-10 0 813</inkml:trace>
</inkml:ink>
</file>

<file path=ppt/ink/ink7.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2T14:45:39.579"/>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0,'53'0'109,"0"0"-109,26 7 16,7-7-1,33 0-15,-6 0 16,-21 0 0,-45 0-1,-34 0-15,-6 0 813</inkml:trace>
</inkml:ink>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513508"/>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023092" y="0"/>
            <a:ext cx="3077739" cy="513508"/>
          </a:xfrm>
          <a:prstGeom prst="rect">
            <a:avLst/>
          </a:prstGeom>
        </p:spPr>
        <p:txBody>
          <a:bodyPr vert="horz" lIns="96661" tIns="48331" rIns="96661" bIns="48331" rtlCol="0"/>
          <a:lstStyle>
            <a:lvl1pPr algn="r">
              <a:defRPr sz="1300"/>
            </a:lvl1pPr>
          </a:lstStyle>
          <a:p>
            <a:fld id="{428D2A0D-6B45-4215-8A49-D14849101A69}" type="datetimeFigureOut">
              <a:rPr lang="en-US" smtClean="0"/>
              <a:t>7/3/2018</a:t>
            </a:fld>
            <a:endParaRPr lang="en-US"/>
          </a:p>
        </p:txBody>
      </p:sp>
      <p:sp>
        <p:nvSpPr>
          <p:cNvPr id="4" name="Slide Image Placeholder 3"/>
          <p:cNvSpPr>
            <a:spLocks noGrp="1" noRot="1" noChangeAspect="1"/>
          </p:cNvSpPr>
          <p:nvPr>
            <p:ph type="sldImg" idx="2"/>
          </p:nvPr>
        </p:nvSpPr>
        <p:spPr>
          <a:xfrm>
            <a:off x="481013" y="368300"/>
            <a:ext cx="6140450" cy="345440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10248" y="4065631"/>
            <a:ext cx="5681980" cy="5800255"/>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21106"/>
            <a:ext cx="3077739" cy="513507"/>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023092" y="9721106"/>
            <a:ext cx="3077739" cy="513507"/>
          </a:xfrm>
          <a:prstGeom prst="rect">
            <a:avLst/>
          </a:prstGeom>
        </p:spPr>
        <p:txBody>
          <a:bodyPr vert="horz" lIns="96661" tIns="48331" rIns="96661" bIns="48331" rtlCol="0" anchor="b"/>
          <a:lstStyle>
            <a:lvl1pPr algn="r">
              <a:defRPr sz="1300"/>
            </a:lvl1pPr>
          </a:lstStyle>
          <a:p>
            <a:fld id="{96E6A182-AF03-4CC8-94DC-C0726DF52A64}" type="slidenum">
              <a:rPr lang="en-US" smtClean="0"/>
              <a:t>‹#›</a:t>
            </a:fld>
            <a:endParaRPr lang="en-US"/>
          </a:p>
        </p:txBody>
      </p:sp>
    </p:spTree>
    <p:extLst>
      <p:ext uri="{BB962C8B-B14F-4D97-AF65-F5344CB8AC3E}">
        <p14:creationId xmlns:p14="http://schemas.microsoft.com/office/powerpoint/2010/main" val="33036401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11150"/>
            <a:ext cx="6140450" cy="3454400"/>
          </a:xfrm>
        </p:spPr>
      </p:sp>
      <p:sp>
        <p:nvSpPr>
          <p:cNvPr id="3" name="Notes Placeholder 2"/>
          <p:cNvSpPr>
            <a:spLocks noGrp="1"/>
          </p:cNvSpPr>
          <p:nvPr>
            <p:ph type="body" idx="1"/>
          </p:nvPr>
        </p:nvSpPr>
        <p:spPr>
          <a:xfrm>
            <a:off x="710247" y="4119433"/>
            <a:ext cx="5753005" cy="4835855"/>
          </a:xfrm>
        </p:spPr>
        <p:txBody>
          <a:bodyPr/>
          <a:lstStyle/>
          <a:p>
            <a:pPr indent="228600">
              <a:lnSpc>
                <a:spcPct val="150000"/>
              </a:lnSpc>
              <a:spcAft>
                <a:spcPts val="600"/>
              </a:spcAft>
              <a:buFont typeface="+mj-lt"/>
              <a:buAutoNum type="arabicPeriod"/>
            </a:pPr>
            <a:endParaRPr lang="en-US" sz="1200" kern="1200" dirty="0">
              <a:solidFill>
                <a:schemeClr val="tx1"/>
              </a:solidFill>
              <a:effectLst/>
              <a:latin typeface="Verdana" panose="020B0604030504040204" pitchFamily="34" charset="0"/>
              <a:ea typeface="Verdana" panose="020B0604030504040204" pitchFamily="34" charset="0"/>
            </a:endParaRPr>
          </a:p>
        </p:txBody>
      </p:sp>
      <p:sp>
        <p:nvSpPr>
          <p:cNvPr id="4" name="Slide Number Placeholder 3"/>
          <p:cNvSpPr>
            <a:spLocks noGrp="1"/>
          </p:cNvSpPr>
          <p:nvPr>
            <p:ph type="sldNum" sz="quarter" idx="10"/>
          </p:nvPr>
        </p:nvSpPr>
        <p:spPr/>
        <p:txBody>
          <a:bodyPr/>
          <a:lstStyle/>
          <a:p>
            <a:fld id="{96E6A182-AF03-4CC8-94DC-C0726DF52A64}" type="slidenum">
              <a:rPr lang="en-US" smtClean="0"/>
              <a:t>1</a:t>
            </a:fld>
            <a:endParaRPr lang="en-US"/>
          </a:p>
        </p:txBody>
      </p:sp>
    </p:spTree>
    <p:extLst>
      <p:ext uri="{BB962C8B-B14F-4D97-AF65-F5344CB8AC3E}">
        <p14:creationId xmlns:p14="http://schemas.microsoft.com/office/powerpoint/2010/main" val="1337753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96E6A182-AF03-4CC8-94DC-C0726DF52A64}" type="slidenum">
              <a:rPr lang="en-US" smtClean="0"/>
              <a:t>10</a:t>
            </a:fld>
            <a:endParaRPr lang="en-US"/>
          </a:p>
        </p:txBody>
      </p:sp>
    </p:spTree>
    <p:extLst>
      <p:ext uri="{BB962C8B-B14F-4D97-AF65-F5344CB8AC3E}">
        <p14:creationId xmlns:p14="http://schemas.microsoft.com/office/powerpoint/2010/main" val="1854451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E6A182-AF03-4CC8-94DC-C0726DF52A6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16266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E6A182-AF03-4CC8-94DC-C0726DF52A6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63072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596900"/>
            <a:ext cx="6140450" cy="3454400"/>
          </a:xfrm>
        </p:spPr>
      </p:sp>
      <p:sp>
        <p:nvSpPr>
          <p:cNvPr id="3" name="Notes Placeholder 2"/>
          <p:cNvSpPr>
            <a:spLocks noGrp="1"/>
          </p:cNvSpPr>
          <p:nvPr>
            <p:ph type="body" idx="1"/>
          </p:nvPr>
        </p:nvSpPr>
        <p:spPr>
          <a:xfrm>
            <a:off x="394583" y="4168473"/>
            <a:ext cx="6706249" cy="4786814"/>
          </a:xfrm>
        </p:spPr>
        <p:txBody>
          <a:bodyPr/>
          <a:lstStyle/>
          <a:p>
            <a:pPr indent="228600">
              <a:lnSpc>
                <a:spcPct val="150000"/>
              </a:lnSpc>
              <a:spcAft>
                <a:spcPts val="600"/>
              </a:spcAft>
              <a:buFont typeface="+mj-lt"/>
              <a:buAutoNum type="arabicPeriod"/>
            </a:pPr>
            <a:endParaRPr lang="en-US" b="1" dirty="0">
              <a:latin typeface="Verdana" panose="020B0604030504040204" pitchFamily="34" charset="0"/>
              <a:ea typeface="Verdana" panose="020B0604030504040204" pitchFamily="34" charset="0"/>
            </a:endParaRPr>
          </a:p>
        </p:txBody>
      </p:sp>
      <p:sp>
        <p:nvSpPr>
          <p:cNvPr id="4" name="Slide Number Placeholder 3"/>
          <p:cNvSpPr>
            <a:spLocks noGrp="1"/>
          </p:cNvSpPr>
          <p:nvPr>
            <p:ph type="sldNum" sz="quarter" idx="10"/>
          </p:nvPr>
        </p:nvSpPr>
        <p:spPr/>
        <p:txBody>
          <a:bodyPr/>
          <a:lstStyle/>
          <a:p>
            <a:fld id="{96E6A182-AF03-4CC8-94DC-C0726DF52A64}" type="slidenum">
              <a:rPr lang="en-US" smtClean="0"/>
              <a:t>13</a:t>
            </a:fld>
            <a:endParaRPr lang="en-US"/>
          </a:p>
        </p:txBody>
      </p:sp>
    </p:spTree>
    <p:extLst>
      <p:ext uri="{BB962C8B-B14F-4D97-AF65-F5344CB8AC3E}">
        <p14:creationId xmlns:p14="http://schemas.microsoft.com/office/powerpoint/2010/main" val="23853893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4" name="Slide Number Placeholder 3"/>
          <p:cNvSpPr>
            <a:spLocks noGrp="1"/>
          </p:cNvSpPr>
          <p:nvPr>
            <p:ph type="sldNum" sz="quarter" idx="10"/>
          </p:nvPr>
        </p:nvSpPr>
        <p:spPr/>
        <p:txBody>
          <a:bodyPr/>
          <a:lstStyle/>
          <a:p>
            <a:fld id="{96E6A182-AF03-4CC8-94DC-C0726DF52A64}" type="slidenum">
              <a:rPr lang="en-US" smtClean="0"/>
              <a:t>14</a:t>
            </a:fld>
            <a:endParaRPr lang="en-US" dirty="0"/>
          </a:p>
        </p:txBody>
      </p:sp>
      <p:sp>
        <p:nvSpPr>
          <p:cNvPr id="3" name="Notes Placeholder 2">
            <a:extLst>
              <a:ext uri="{FF2B5EF4-FFF2-40B4-BE49-F238E27FC236}">
                <a16:creationId xmlns:a16="http://schemas.microsoft.com/office/drawing/2014/main" id="{C2BE1410-0D36-4409-933D-ED689760D5C5}"/>
              </a:ext>
            </a:extLst>
          </p:cNvPr>
          <p:cNvSpPr>
            <a:spLocks noGrp="1"/>
          </p:cNvSpPr>
          <p:nvPr>
            <p:ph type="body" idx="1"/>
          </p:nvPr>
        </p:nvSpPr>
        <p:spPr>
          <a:xfrm>
            <a:off x="710248" y="4065631"/>
            <a:ext cx="5681980" cy="5800255"/>
          </a:xfrm>
        </p:spPr>
        <p:txBody>
          <a:bodyPr/>
          <a:lstStyle/>
          <a:p>
            <a:pPr indent="228600">
              <a:lnSpc>
                <a:spcPct val="150000"/>
              </a:lnSpc>
              <a:spcAft>
                <a:spcPts val="600"/>
              </a:spcAft>
              <a:buFont typeface="+mj-lt"/>
              <a:buAutoNum type="arabicPeriod"/>
            </a:pPr>
            <a:endParaRPr lang="en-US" sz="1400" b="1"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9973565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96E6A182-AF03-4CC8-94DC-C0726DF52A64}" type="slidenum">
              <a:rPr lang="en-US" smtClean="0"/>
              <a:t>15</a:t>
            </a:fld>
            <a:endParaRPr lang="en-US" dirty="0"/>
          </a:p>
        </p:txBody>
      </p:sp>
      <p:sp>
        <p:nvSpPr>
          <p:cNvPr id="3" name="Notes Placeholder 2">
            <a:extLst>
              <a:ext uri="{FF2B5EF4-FFF2-40B4-BE49-F238E27FC236}">
                <a16:creationId xmlns:a16="http://schemas.microsoft.com/office/drawing/2014/main" id="{7A75842F-CC53-4E0C-9CC6-9D6A8A5614DD}"/>
              </a:ext>
            </a:extLst>
          </p:cNvPr>
          <p:cNvSpPr>
            <a:spLocks noGrp="1"/>
          </p:cNvSpPr>
          <p:nvPr>
            <p:ph type="body" idx="1"/>
          </p:nvPr>
        </p:nvSpPr>
        <p:spPr/>
        <p:txBody>
          <a:bodyPr/>
          <a:lstStyle/>
          <a:p>
            <a:pPr marR="0" lvl="0" indent="228600" algn="l" defTabSz="914400" rtl="0" eaLnBrk="1" fontAlgn="auto" latinLnBrk="0" hangingPunct="1">
              <a:lnSpc>
                <a:spcPct val="150000"/>
              </a:lnSpc>
              <a:spcBef>
                <a:spcPts val="0"/>
              </a:spcBef>
              <a:spcAft>
                <a:spcPts val="600"/>
              </a:spcAft>
              <a:buClrTx/>
              <a:buSzTx/>
              <a:buFont typeface="+mj-lt"/>
              <a:buAutoNum type="arabicPeriod"/>
              <a:tabLst/>
              <a:defRPr/>
            </a:pPr>
            <a:endParaRPr lang="en-US" sz="12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2850028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96E6A182-AF03-4CC8-94DC-C0726DF52A64}" type="slidenum">
              <a:rPr lang="en-US" smtClean="0"/>
              <a:t>16</a:t>
            </a:fld>
            <a:endParaRPr lang="en-US" dirty="0"/>
          </a:p>
        </p:txBody>
      </p:sp>
      <p:sp>
        <p:nvSpPr>
          <p:cNvPr id="3" name="Notes Placeholder 2">
            <a:extLst>
              <a:ext uri="{FF2B5EF4-FFF2-40B4-BE49-F238E27FC236}">
                <a16:creationId xmlns:a16="http://schemas.microsoft.com/office/drawing/2014/main" id="{02BA02FC-183A-4131-9B40-1D7178DA72F2}"/>
              </a:ext>
            </a:extLst>
          </p:cNvPr>
          <p:cNvSpPr>
            <a:spLocks noGrp="1"/>
          </p:cNvSpPr>
          <p:nvPr>
            <p:ph type="body" idx="1"/>
          </p:nvPr>
        </p:nvSpPr>
        <p:spPr/>
        <p:txBody>
          <a:bodyPr/>
          <a:lstStyle/>
          <a:p>
            <a:pPr lvl="0" indent="228600" algn="l">
              <a:lnSpc>
                <a:spcPct val="150000"/>
              </a:lnSpc>
              <a:spcBef>
                <a:spcPts val="100"/>
              </a:spcBef>
              <a:spcAft>
                <a:spcPts val="600"/>
              </a:spcAft>
              <a:buFont typeface="+mj-lt"/>
              <a:buAutoNum type="arabicPeriod"/>
            </a:pPr>
            <a:endParaRPr lang="en-US" sz="1200" dirty="0">
              <a:solidFill>
                <a:schemeClr val="bg2"/>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9198437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4" name="Slide Number Placeholder 3"/>
          <p:cNvSpPr>
            <a:spLocks noGrp="1"/>
          </p:cNvSpPr>
          <p:nvPr>
            <p:ph type="sldNum" sz="quarter" idx="10"/>
          </p:nvPr>
        </p:nvSpPr>
        <p:spPr/>
        <p:txBody>
          <a:bodyPr/>
          <a:lstStyle/>
          <a:p>
            <a:fld id="{96E6A182-AF03-4CC8-94DC-C0726DF52A64}" type="slidenum">
              <a:rPr lang="en-US" smtClean="0"/>
              <a:t>17</a:t>
            </a:fld>
            <a:endParaRPr lang="en-US" dirty="0"/>
          </a:p>
        </p:txBody>
      </p:sp>
      <p:sp>
        <p:nvSpPr>
          <p:cNvPr id="3" name="Notes Placeholder 2">
            <a:extLst>
              <a:ext uri="{FF2B5EF4-FFF2-40B4-BE49-F238E27FC236}">
                <a16:creationId xmlns:a16="http://schemas.microsoft.com/office/drawing/2014/main" id="{EC953281-EB1D-412D-826B-DB67A972B994}"/>
              </a:ext>
            </a:extLst>
          </p:cNvPr>
          <p:cNvSpPr>
            <a:spLocks noGrp="1"/>
          </p:cNvSpPr>
          <p:nvPr>
            <p:ph type="body" idx="1"/>
          </p:nvPr>
        </p:nvSpPr>
        <p:spPr/>
        <p:txBody>
          <a:bodyPr/>
          <a:lstStyle/>
          <a:p>
            <a:pPr indent="228600">
              <a:lnSpc>
                <a:spcPct val="150000"/>
              </a:lnSpc>
              <a:spcAft>
                <a:spcPts val="600"/>
              </a:spcAft>
              <a:buFont typeface="+mj-lt"/>
              <a:buAutoNum type="arabicPeriod"/>
            </a:pPr>
            <a:endParaRPr lang="en-US"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8360868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4" name="Slide Number Placeholder 3"/>
          <p:cNvSpPr>
            <a:spLocks noGrp="1"/>
          </p:cNvSpPr>
          <p:nvPr>
            <p:ph type="sldNum" sz="quarter" idx="10"/>
          </p:nvPr>
        </p:nvSpPr>
        <p:spPr/>
        <p:txBody>
          <a:bodyPr/>
          <a:lstStyle/>
          <a:p>
            <a:fld id="{96E6A182-AF03-4CC8-94DC-C0726DF52A64}" type="slidenum">
              <a:rPr lang="en-US" smtClean="0"/>
              <a:t>18</a:t>
            </a:fld>
            <a:endParaRPr lang="en-US" dirty="0"/>
          </a:p>
        </p:txBody>
      </p:sp>
      <p:sp>
        <p:nvSpPr>
          <p:cNvPr id="3" name="Notes Placeholder 2">
            <a:extLst>
              <a:ext uri="{FF2B5EF4-FFF2-40B4-BE49-F238E27FC236}">
                <a16:creationId xmlns:a16="http://schemas.microsoft.com/office/drawing/2014/main" id="{EC953281-EB1D-412D-826B-DB67A972B994}"/>
              </a:ext>
            </a:extLst>
          </p:cNvPr>
          <p:cNvSpPr>
            <a:spLocks noGrp="1"/>
          </p:cNvSpPr>
          <p:nvPr>
            <p:ph type="body" idx="1"/>
          </p:nvPr>
        </p:nvSpPr>
        <p:spPr/>
        <p:txBody>
          <a:bodyPr/>
          <a:lstStyle/>
          <a:p>
            <a:pPr indent="228600">
              <a:lnSpc>
                <a:spcPct val="150000"/>
              </a:lnSpc>
              <a:spcAft>
                <a:spcPts val="600"/>
              </a:spcAft>
              <a:buFont typeface="+mj-lt"/>
              <a:buAutoNum type="arabicPeriod"/>
            </a:pPr>
            <a:endParaRPr lang="en-US"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13347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2600" y="531813"/>
            <a:ext cx="6137275" cy="3452812"/>
          </a:xfrm>
        </p:spPr>
      </p:sp>
      <p:sp>
        <p:nvSpPr>
          <p:cNvPr id="3" name="Notes Placeholder 2"/>
          <p:cNvSpPr>
            <a:spLocks noGrp="1"/>
          </p:cNvSpPr>
          <p:nvPr>
            <p:ph type="body" idx="1"/>
          </p:nvPr>
        </p:nvSpPr>
        <p:spPr>
          <a:xfrm>
            <a:off x="710249" y="4402509"/>
            <a:ext cx="5903697" cy="5300829"/>
          </a:xfrm>
        </p:spPr>
        <p:txBody>
          <a:bodyPr/>
          <a:lstStyle/>
          <a:p>
            <a:pPr indent="228600" defTabSz="966612">
              <a:lnSpc>
                <a:spcPct val="150000"/>
              </a:lnSpc>
              <a:spcAft>
                <a:spcPts val="600"/>
              </a:spcAft>
              <a:defRPr/>
            </a:pPr>
            <a:endParaRPr lang="en-US" sz="1700" dirty="0">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pPr defTabSz="966612">
              <a:defRPr/>
            </a:pPr>
            <a:fld id="{96E6A182-AF03-4CC8-94DC-C0726DF52A64}" type="slidenum">
              <a:rPr lang="en-US">
                <a:solidFill>
                  <a:prstClr val="black"/>
                </a:solidFill>
                <a:latin typeface="Calibri" panose="020F0502020204030204"/>
              </a:rPr>
              <a:pPr defTabSz="966612">
                <a:defRPr/>
              </a:pPr>
              <a:t>2</a:t>
            </a:fld>
            <a:endParaRPr lang="en-US">
              <a:solidFill>
                <a:prstClr val="black"/>
              </a:solidFill>
              <a:latin typeface="Calibri" panose="020F0502020204030204"/>
            </a:endParaRPr>
          </a:p>
        </p:txBody>
      </p:sp>
    </p:spTree>
    <p:extLst>
      <p:ext uri="{BB962C8B-B14F-4D97-AF65-F5344CB8AC3E}">
        <p14:creationId xmlns:p14="http://schemas.microsoft.com/office/powerpoint/2010/main" val="4110955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2600" y="839788"/>
            <a:ext cx="6137275" cy="3452812"/>
          </a:xfrm>
        </p:spPr>
      </p:sp>
      <p:sp>
        <p:nvSpPr>
          <p:cNvPr id="4" name="Slide Number Placeholder 3"/>
          <p:cNvSpPr>
            <a:spLocks noGrp="1"/>
          </p:cNvSpPr>
          <p:nvPr>
            <p:ph type="sldNum" sz="quarter" idx="10"/>
          </p:nvPr>
        </p:nvSpPr>
        <p:spPr/>
        <p:txBody>
          <a:bodyPr/>
          <a:lstStyle/>
          <a:p>
            <a:fld id="{96E6A182-AF03-4CC8-94DC-C0726DF52A64}" type="slidenum">
              <a:rPr lang="en-US" smtClean="0"/>
              <a:t>3</a:t>
            </a:fld>
            <a:endParaRPr lang="en-US"/>
          </a:p>
        </p:txBody>
      </p:sp>
      <p:sp>
        <p:nvSpPr>
          <p:cNvPr id="5" name="Notes Placeholder 2">
            <a:extLst>
              <a:ext uri="{FF2B5EF4-FFF2-40B4-BE49-F238E27FC236}">
                <a16:creationId xmlns:a16="http://schemas.microsoft.com/office/drawing/2014/main" id="{F2ECBBA7-DE42-4D1F-B848-84C700598C76}"/>
              </a:ext>
            </a:extLst>
          </p:cNvPr>
          <p:cNvSpPr txBox="1">
            <a:spLocks/>
          </p:cNvSpPr>
          <p:nvPr/>
        </p:nvSpPr>
        <p:spPr>
          <a:xfrm>
            <a:off x="710247" y="4717852"/>
            <a:ext cx="5681980" cy="4578001"/>
          </a:xfrm>
          <a:prstGeom prst="rect">
            <a:avLst/>
          </a:prstGeom>
        </p:spPr>
        <p:txBody>
          <a:bodyPr vert="horz" lIns="96661" tIns="48331" rIns="96661" bIns="48331"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pPr indent="228600">
              <a:lnSpc>
                <a:spcPct val="150000"/>
              </a:lnSpc>
              <a:spcAft>
                <a:spcPts val="600"/>
              </a:spcAft>
              <a:buFont typeface="+mj-lt"/>
              <a:buAutoNum type="arabicPeriod"/>
              <a:defRPr/>
            </a:pPr>
            <a:r>
              <a:rPr lang="en-US" sz="1100" dirty="0">
                <a:latin typeface="Verdana" panose="020B0604030504040204" pitchFamily="34" charset="0"/>
                <a:ea typeface="Verdana" panose="020B0604030504040204" pitchFamily="34" charset="0"/>
              </a:rPr>
              <a:t>The hy</a:t>
            </a:r>
            <a:r>
              <a:rPr lang="en-US" sz="1100" b="1" dirty="0">
                <a:latin typeface="Verdana" panose="020B0604030504040204" pitchFamily="34" charset="0"/>
                <a:ea typeface="Verdana" panose="020B0604030504040204" pitchFamily="34" charset="0"/>
              </a:rPr>
              <a:t>pothesis that winter weather </a:t>
            </a:r>
            <a:r>
              <a:rPr lang="en-US" sz="1100" dirty="0">
                <a:latin typeface="Verdana" panose="020B0604030504040204" pitchFamily="34" charset="0"/>
                <a:ea typeface="Verdana" panose="020B0604030504040204" pitchFamily="34" charset="0"/>
              </a:rPr>
              <a:t>may </a:t>
            </a:r>
            <a:r>
              <a:rPr lang="en-US" sz="1100" b="1" dirty="0">
                <a:latin typeface="Verdana" panose="020B0604030504040204" pitchFamily="34" charset="0"/>
                <a:ea typeface="Verdana" panose="020B0604030504040204" pitchFamily="34" charset="0"/>
              </a:rPr>
              <a:t>predict alcoholism </a:t>
            </a:r>
            <a:r>
              <a:rPr lang="en-US" sz="1100" dirty="0">
                <a:latin typeface="Verdana" panose="020B0604030504040204" pitchFamily="34" charset="0"/>
                <a:ea typeface="Verdana" panose="020B0604030504040204" pitchFamily="34" charset="0"/>
              </a:rPr>
              <a:t>is based </a:t>
            </a:r>
            <a:r>
              <a:rPr lang="en-US" sz="1100" b="1" dirty="0">
                <a:latin typeface="Verdana" panose="020B0604030504040204" pitchFamily="34" charset="0"/>
                <a:ea typeface="Verdana" panose="020B0604030504040204" pitchFamily="34" charset="0"/>
              </a:rPr>
              <a:t>on seasonal affective disorder, or SAD.</a:t>
            </a:r>
          </a:p>
          <a:p>
            <a:pPr indent="228600">
              <a:lnSpc>
                <a:spcPct val="150000"/>
              </a:lnSpc>
              <a:spcAft>
                <a:spcPts val="600"/>
              </a:spcAft>
              <a:buFont typeface="+mj-lt"/>
              <a:buAutoNum type="arabicPeriod"/>
              <a:defRPr/>
            </a:pPr>
            <a:r>
              <a:rPr lang="en-US" sz="1100" dirty="0">
                <a:latin typeface="Verdana" panose="020B0604030504040204" pitchFamily="34" charset="0"/>
                <a:ea typeface="Verdana" panose="020B0604030504040204" pitchFamily="34" charset="0"/>
              </a:rPr>
              <a:t>SAD is a </a:t>
            </a:r>
            <a:r>
              <a:rPr lang="en-US" sz="1100" b="1" dirty="0">
                <a:latin typeface="Verdana" panose="020B0604030504040204" pitchFamily="34" charset="0"/>
                <a:ea typeface="Verdana" panose="020B0604030504040204" pitchFamily="34" charset="0"/>
              </a:rPr>
              <a:t>depression</a:t>
            </a:r>
            <a:r>
              <a:rPr lang="en-US" sz="1100" dirty="0">
                <a:latin typeface="Verdana" panose="020B0604030504040204" pitchFamily="34" charset="0"/>
                <a:ea typeface="Verdana" panose="020B0604030504040204" pitchFamily="34" charset="0"/>
              </a:rPr>
              <a:t> like </a:t>
            </a:r>
            <a:r>
              <a:rPr lang="en-US" sz="1100" b="1" dirty="0">
                <a:latin typeface="Verdana" panose="020B0604030504040204" pitchFamily="34" charset="0"/>
                <a:ea typeface="Verdana" panose="020B0604030504040204" pitchFamily="34" charset="0"/>
              </a:rPr>
              <a:t>mood disorder </a:t>
            </a:r>
            <a:r>
              <a:rPr lang="en-US" sz="1100" dirty="0">
                <a:latin typeface="Verdana" panose="020B0604030504040204" pitchFamily="34" charset="0"/>
                <a:ea typeface="Verdana" panose="020B0604030504040204" pitchFamily="34" charset="0"/>
              </a:rPr>
              <a:t>associated with </a:t>
            </a:r>
            <a:r>
              <a:rPr lang="en-US" sz="1100" b="1" dirty="0">
                <a:latin typeface="Verdana" panose="020B0604030504040204" pitchFamily="34" charset="0"/>
                <a:ea typeface="Verdana" panose="020B0604030504040204" pitchFamily="34" charset="0"/>
              </a:rPr>
              <a:t>features</a:t>
            </a:r>
            <a:r>
              <a:rPr lang="en-US" sz="1100" dirty="0">
                <a:latin typeface="Verdana" panose="020B0604030504040204" pitchFamily="34" charset="0"/>
                <a:ea typeface="Verdana" panose="020B0604030504040204" pitchFamily="34" charset="0"/>
              </a:rPr>
              <a:t> of the </a:t>
            </a:r>
            <a:r>
              <a:rPr lang="en-US" sz="1100" b="1" dirty="0">
                <a:latin typeface="Verdana" panose="020B0604030504040204" pitchFamily="34" charset="0"/>
                <a:ea typeface="Verdana" panose="020B0604030504040204" pitchFamily="34" charset="0"/>
              </a:rPr>
              <a:t>winter season </a:t>
            </a:r>
            <a:r>
              <a:rPr lang="en-US" sz="1100" dirty="0">
                <a:latin typeface="Verdana" panose="020B0604030504040204" pitchFamily="34" charset="0"/>
                <a:ea typeface="Verdana" panose="020B0604030504040204" pitchFamily="34" charset="0"/>
              </a:rPr>
              <a:t>such as </a:t>
            </a:r>
          </a:p>
          <a:p>
            <a:pPr marL="171450" indent="-171450">
              <a:lnSpc>
                <a:spcPct val="150000"/>
              </a:lnSpc>
              <a:spcAft>
                <a:spcPts val="600"/>
              </a:spcAft>
              <a:buFont typeface="Arial" panose="020B0604020202020204" pitchFamily="34" charset="0"/>
              <a:buChar char="•"/>
              <a:defRPr/>
            </a:pPr>
            <a:r>
              <a:rPr lang="en-US" sz="1100" dirty="0">
                <a:latin typeface="Verdana" panose="020B0604030504040204" pitchFamily="34" charset="0"/>
                <a:ea typeface="Verdana" panose="020B0604030504040204" pitchFamily="34" charset="0"/>
              </a:rPr>
              <a:t>shorter days </a:t>
            </a:r>
          </a:p>
          <a:p>
            <a:pPr marL="171450" indent="-171450">
              <a:lnSpc>
                <a:spcPct val="150000"/>
              </a:lnSpc>
              <a:spcAft>
                <a:spcPts val="600"/>
              </a:spcAft>
              <a:buFont typeface="Arial" panose="020B0604020202020204" pitchFamily="34" charset="0"/>
              <a:buChar char="•"/>
              <a:defRPr/>
            </a:pPr>
            <a:r>
              <a:rPr lang="en-US" sz="1100" dirty="0">
                <a:latin typeface="Verdana" panose="020B0604030504040204" pitchFamily="34" charset="0"/>
                <a:ea typeface="Verdana" panose="020B0604030504040204" pitchFamily="34" charset="0"/>
              </a:rPr>
              <a:t>reduced daylight. </a:t>
            </a:r>
          </a:p>
          <a:p>
            <a:pPr marL="171450" indent="-171450">
              <a:lnSpc>
                <a:spcPct val="150000"/>
              </a:lnSpc>
              <a:spcAft>
                <a:spcPts val="600"/>
              </a:spcAft>
              <a:buFont typeface="Arial" panose="020B0604020202020204" pitchFamily="34" charset="0"/>
              <a:buChar char="•"/>
              <a:defRPr/>
            </a:pPr>
            <a:r>
              <a:rPr lang="en-US" sz="1100" dirty="0">
                <a:latin typeface="Verdana" panose="020B0604030504040204" pitchFamily="34" charset="0"/>
                <a:ea typeface="Verdana" panose="020B0604030504040204" pitchFamily="34" charset="0"/>
              </a:rPr>
              <a:t>Isolation</a:t>
            </a:r>
          </a:p>
          <a:p>
            <a:pPr>
              <a:lnSpc>
                <a:spcPct val="150000"/>
              </a:lnSpc>
              <a:spcAft>
                <a:spcPts val="600"/>
              </a:spcAft>
            </a:pPr>
            <a:endParaRPr lang="en-US" sz="1400" b="1" dirty="0">
              <a:latin typeface="Verdana" panose="020B0604030504040204" pitchFamily="34" charset="0"/>
              <a:ea typeface="Verdana" panose="020B0604030504040204" pitchFamily="34" charset="0"/>
            </a:endParaRPr>
          </a:p>
          <a:p>
            <a:pPr>
              <a:lnSpc>
                <a:spcPct val="150000"/>
              </a:lnSpc>
              <a:spcAft>
                <a:spcPts val="600"/>
              </a:spcAft>
            </a:pPr>
            <a:r>
              <a:rPr lang="en-US" sz="1400" b="1" dirty="0">
                <a:latin typeface="Verdana" panose="020B0604030504040204" pitchFamily="34" charset="0"/>
                <a:ea typeface="Verdana" panose="020B0604030504040204" pitchFamily="34" charset="0"/>
              </a:rPr>
              <a:t>Alcoholism often associated with SAD</a:t>
            </a:r>
          </a:p>
          <a:p>
            <a:pPr indent="228600">
              <a:lnSpc>
                <a:spcPct val="150000"/>
              </a:lnSpc>
              <a:spcAft>
                <a:spcPts val="600"/>
              </a:spcAft>
              <a:buFont typeface="+mj-lt"/>
              <a:buAutoNum type="arabicPeriod"/>
            </a:pPr>
            <a:endParaRPr lang="en-US" sz="1600" dirty="0">
              <a:latin typeface="Verdana" panose="020B0604030504040204" pitchFamily="34" charset="0"/>
              <a:ea typeface="Verdana" panose="020B0604030504040204" pitchFamily="34" charset="0"/>
              <a:cs typeface="Verdana" panose="020B0604030504040204" pitchFamily="34" charset="0"/>
            </a:endParaRPr>
          </a:p>
        </p:txBody>
      </p:sp>
      <p:sp>
        <p:nvSpPr>
          <p:cNvPr id="3" name="Notes Placeholder 2">
            <a:extLst>
              <a:ext uri="{FF2B5EF4-FFF2-40B4-BE49-F238E27FC236}">
                <a16:creationId xmlns:a16="http://schemas.microsoft.com/office/drawing/2014/main" id="{FD5D72AA-9F9F-4903-92EE-B523894AEF37}"/>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0451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3" name="Notes Placeholder 2"/>
          <p:cNvSpPr>
            <a:spLocks noGrp="1"/>
          </p:cNvSpPr>
          <p:nvPr>
            <p:ph type="body" idx="1"/>
          </p:nvPr>
        </p:nvSpPr>
        <p:spPr>
          <a:xfrm>
            <a:off x="399513" y="4066058"/>
            <a:ext cx="6303447" cy="5800255"/>
          </a:xfrm>
        </p:spPr>
        <p:txBody>
          <a:bodyPr/>
          <a:lstStyle/>
          <a:p>
            <a:pPr marR="0" lvl="0" indent="228600" algn="l" defTabSz="914400" rtl="0" eaLnBrk="1" fontAlgn="auto" latinLnBrk="0" hangingPunct="1">
              <a:lnSpc>
                <a:spcPct val="150000"/>
              </a:lnSpc>
              <a:spcBef>
                <a:spcPts val="0"/>
              </a:spcBef>
              <a:spcAft>
                <a:spcPts val="600"/>
              </a:spcAft>
              <a:buClrTx/>
              <a:buSzTx/>
              <a:buFont typeface="+mj-lt"/>
              <a:buAutoNum type="arabicPeriod"/>
              <a:tabLst/>
              <a:defRPr/>
            </a:pPr>
            <a:endParaRPr lang="en-US" sz="1600" kern="1200" dirty="0">
              <a:solidFill>
                <a:schemeClr val="tx1"/>
              </a:solidFill>
              <a:effectLst/>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E6A182-AF03-4CC8-94DC-C0726DF52A6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34412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3" name="Notes Placeholder 2"/>
          <p:cNvSpPr>
            <a:spLocks noGrp="1"/>
          </p:cNvSpPr>
          <p:nvPr>
            <p:ph type="body" idx="1"/>
          </p:nvPr>
        </p:nvSpPr>
        <p:spPr>
          <a:xfrm>
            <a:off x="414312" y="4065631"/>
            <a:ext cx="6273853" cy="5800255"/>
          </a:xfrm>
        </p:spPr>
        <p:txBody>
          <a:bodyPr/>
          <a:lstStyle/>
          <a:p>
            <a:pPr indent="228600">
              <a:lnSpc>
                <a:spcPct val="150000"/>
              </a:lnSpc>
              <a:spcAft>
                <a:spcPts val="600"/>
              </a:spcAft>
              <a:buFont typeface="+mj-lt"/>
              <a:buAutoNum type="arabicPeriod"/>
            </a:pPr>
            <a:endParaRPr lang="en-US" sz="1100" b="1" dirty="0">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fld id="{96E6A182-AF03-4CC8-94DC-C0726DF52A64}" type="slidenum">
              <a:rPr lang="en-US" smtClean="0"/>
              <a:t>5</a:t>
            </a:fld>
            <a:endParaRPr lang="en-US"/>
          </a:p>
        </p:txBody>
      </p:sp>
    </p:spTree>
    <p:extLst>
      <p:ext uri="{BB962C8B-B14F-4D97-AF65-F5344CB8AC3E}">
        <p14:creationId xmlns:p14="http://schemas.microsoft.com/office/powerpoint/2010/main" val="22560832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3" name="Notes Placeholder 2"/>
          <p:cNvSpPr>
            <a:spLocks noGrp="1"/>
          </p:cNvSpPr>
          <p:nvPr>
            <p:ph type="body" idx="1"/>
          </p:nvPr>
        </p:nvSpPr>
        <p:spPr>
          <a:xfrm>
            <a:off x="710248" y="4065631"/>
            <a:ext cx="5681980" cy="5800255"/>
          </a:xfrm>
        </p:spPr>
        <p:txBody>
          <a:bodyPr/>
          <a:lstStyle/>
          <a:p>
            <a:pPr>
              <a:lnSpc>
                <a:spcPct val="150000"/>
              </a:lnSpc>
              <a:spcAft>
                <a:spcPts val="300"/>
              </a:spcAft>
            </a:pPr>
            <a:endParaRPr lang="en-US" sz="1700" dirty="0">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pPr defTabSz="966612">
              <a:defRPr/>
            </a:pPr>
            <a:fld id="{96E6A182-AF03-4CC8-94DC-C0726DF52A64}" type="slidenum">
              <a:rPr lang="en-US">
                <a:solidFill>
                  <a:prstClr val="black"/>
                </a:solidFill>
                <a:latin typeface="Calibri" panose="020F0502020204030204"/>
              </a:rPr>
              <a:pPr defTabSz="966612">
                <a:defRPr/>
              </a:pPr>
              <a:t>6</a:t>
            </a:fld>
            <a:endParaRPr lang="en-US">
              <a:solidFill>
                <a:prstClr val="black"/>
              </a:solidFill>
              <a:latin typeface="Calibri" panose="020F0502020204030204"/>
            </a:endParaRPr>
          </a:p>
        </p:txBody>
      </p:sp>
    </p:spTree>
    <p:extLst>
      <p:ext uri="{BB962C8B-B14F-4D97-AF65-F5344CB8AC3E}">
        <p14:creationId xmlns:p14="http://schemas.microsoft.com/office/powerpoint/2010/main" val="1279739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defTabSz="966612">
              <a:defRPr/>
            </a:pPr>
            <a:fld id="{96E6A182-AF03-4CC8-94DC-C0726DF52A64}" type="slidenum">
              <a:rPr lang="en-US">
                <a:solidFill>
                  <a:prstClr val="black"/>
                </a:solidFill>
                <a:latin typeface="Calibri" panose="020F0502020204030204"/>
              </a:rPr>
              <a:pPr defTabSz="966612">
                <a:defRPr/>
              </a:pPr>
              <a:t>7</a:t>
            </a:fld>
            <a:endParaRPr lang="en-US">
              <a:solidFill>
                <a:prstClr val="black"/>
              </a:solidFill>
              <a:latin typeface="Calibri" panose="020F0502020204030204"/>
            </a:endParaRPr>
          </a:p>
        </p:txBody>
      </p:sp>
      <p:sp>
        <p:nvSpPr>
          <p:cNvPr id="3" name="Notes Placeholder 2">
            <a:extLst>
              <a:ext uri="{FF2B5EF4-FFF2-40B4-BE49-F238E27FC236}">
                <a16:creationId xmlns:a16="http://schemas.microsoft.com/office/drawing/2014/main" id="{F31D5FC9-5813-4B71-9EDD-48F4F7C52CF3}"/>
              </a:ext>
            </a:extLst>
          </p:cNvPr>
          <p:cNvSpPr>
            <a:spLocks noGrp="1"/>
          </p:cNvSpPr>
          <p:nvPr>
            <p:ph type="body" idx="1"/>
          </p:nvPr>
        </p:nvSpPr>
        <p:spPr>
          <a:xfrm>
            <a:off x="710247" y="4177604"/>
            <a:ext cx="5681980" cy="5800255"/>
          </a:xfrm>
        </p:spPr>
        <p:txBody>
          <a:bodyPr/>
          <a:lstStyle/>
          <a:p>
            <a:pPr indent="228600">
              <a:lnSpc>
                <a:spcPct val="150000"/>
              </a:lnSpc>
              <a:spcAft>
                <a:spcPts val="600"/>
              </a:spcAft>
              <a:buFont typeface="+mj-lt"/>
              <a:buAutoNum type="arabicPeriod"/>
            </a:pPr>
            <a:endParaRPr lang="en-US"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1066501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2600" y="661988"/>
            <a:ext cx="6137275" cy="3452812"/>
          </a:xfrm>
        </p:spPr>
      </p:sp>
      <p:sp>
        <p:nvSpPr>
          <p:cNvPr id="4" name="Slide Number Placeholder 3"/>
          <p:cNvSpPr>
            <a:spLocks noGrp="1"/>
          </p:cNvSpPr>
          <p:nvPr>
            <p:ph type="sldNum" sz="quarter" idx="10"/>
          </p:nvPr>
        </p:nvSpPr>
        <p:spPr/>
        <p:txBody>
          <a:bodyPr/>
          <a:lstStyle/>
          <a:p>
            <a:fld id="{96E6A182-AF03-4CC8-94DC-C0726DF52A64}" type="slidenum">
              <a:rPr lang="en-US" smtClean="0"/>
              <a:t>8</a:t>
            </a:fld>
            <a:endParaRPr lang="en-US"/>
          </a:p>
        </p:txBody>
      </p:sp>
    </p:spTree>
    <p:extLst>
      <p:ext uri="{BB962C8B-B14F-4D97-AF65-F5344CB8AC3E}">
        <p14:creationId xmlns:p14="http://schemas.microsoft.com/office/powerpoint/2010/main" val="11139923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96E6A182-AF03-4CC8-94DC-C0726DF52A64}" type="slidenum">
              <a:rPr lang="en-US" smtClean="0"/>
              <a:t>9</a:t>
            </a:fld>
            <a:endParaRPr lang="en-US"/>
          </a:p>
        </p:txBody>
      </p:sp>
    </p:spTree>
    <p:extLst>
      <p:ext uri="{BB962C8B-B14F-4D97-AF65-F5344CB8AC3E}">
        <p14:creationId xmlns:p14="http://schemas.microsoft.com/office/powerpoint/2010/main" val="2501317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87F1028A-7A46-4F9E-A698-F66B5756667B}" type="datetime1">
              <a:rPr lang="en-US" smtClean="0"/>
              <a:t>7/3/2018</a:t>
            </a:fld>
            <a:endParaRPr lang="en-US"/>
          </a:p>
        </p:txBody>
      </p:sp>
      <p:sp>
        <p:nvSpPr>
          <p:cNvPr id="17" name="Footer Placeholder 16"/>
          <p:cNvSpPr>
            <a:spLocks noGrp="1"/>
          </p:cNvSpPr>
          <p:nvPr>
            <p:ph type="ftr" sz="quarter" idx="11"/>
          </p:nvPr>
        </p:nvSpPr>
        <p:spPr/>
        <p:txBody>
          <a:bodyPr/>
          <a:lstStyle/>
          <a:p>
            <a:r>
              <a:rPr lang="en-US"/>
              <a:t>© Ross Brown Data Science and Psychometrics, 2018</a:t>
            </a:r>
          </a:p>
        </p:txBody>
      </p:sp>
      <p:sp>
        <p:nvSpPr>
          <p:cNvPr id="29" name="Slide Number Placeholder 28"/>
          <p:cNvSpPr>
            <a:spLocks noGrp="1"/>
          </p:cNvSpPr>
          <p:nvPr>
            <p:ph type="sldNum" sz="quarter" idx="12"/>
          </p:nvPr>
        </p:nvSpPr>
        <p:spPr/>
        <p:txBody>
          <a:bodyPr/>
          <a:lstStyle/>
          <a:p>
            <a:fld id="{401CF334-2D5C-4859-84A6-CA7E6E43FAEB}" type="slidenum">
              <a:rPr lang="en-US" smtClean="0"/>
              <a:t>‹#›</a:t>
            </a:fld>
            <a:endParaRPr lang="en-US"/>
          </a:p>
        </p:txBody>
      </p:sp>
      <p:sp>
        <p:nvSpPr>
          <p:cNvPr id="9" name="Subtitle 8"/>
          <p:cNvSpPr>
            <a:spLocks noGrp="1"/>
          </p:cNvSpPr>
          <p:nvPr>
            <p:ph type="subTitle" idx="1"/>
          </p:nvPr>
        </p:nvSpPr>
        <p:spPr>
          <a:xfrm>
            <a:off x="562707" y="2320335"/>
            <a:ext cx="8534400" cy="1752600"/>
          </a:xfrm>
        </p:spPr>
        <p:txBody>
          <a:bodyPr/>
          <a:lstStyle>
            <a:lvl1pPr marL="0" indent="0" algn="l">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8" name="Title 7"/>
          <p:cNvSpPr>
            <a:spLocks noGrp="1"/>
          </p:cNvSpPr>
          <p:nvPr>
            <p:ph type="ctrTitle"/>
          </p:nvPr>
        </p:nvSpPr>
        <p:spPr>
          <a:xfrm>
            <a:off x="562707" y="288339"/>
            <a:ext cx="109728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l">
              <a:defRPr sz="4800" b="1" cap="all" baseline="0">
                <a:ln w="6350">
                  <a:noFill/>
                </a:ln>
                <a:solidFill>
                  <a:schemeClr val="accent2"/>
                </a:solidFill>
                <a:effectLst>
                  <a:outerShdw blurRad="127000" dist="200000" dir="2700000" algn="tl" rotWithShape="0">
                    <a:srgbClr val="000000">
                      <a:alpha val="30000"/>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174426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D85FA07-5097-40FC-98E0-50513E607BBD}" type="datetime1">
              <a:rPr lang="en-US" smtClean="0"/>
              <a:t>7/3/2018</a:t>
            </a:fld>
            <a:endParaRPr lang="en-US"/>
          </a:p>
        </p:txBody>
      </p:sp>
      <p:sp>
        <p:nvSpPr>
          <p:cNvPr id="5" name="Footer Placeholder 4"/>
          <p:cNvSpPr>
            <a:spLocks noGrp="1"/>
          </p:cNvSpPr>
          <p:nvPr>
            <p:ph type="ftr" sz="quarter" idx="11"/>
          </p:nvPr>
        </p:nvSpPr>
        <p:spPr/>
        <p:txBody>
          <a:bodyPr/>
          <a:lstStyle/>
          <a:p>
            <a:r>
              <a:rPr lang="en-US"/>
              <a:t>© Ross Brown Data Science and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endParaRPr kumimoji="0" lang="en-US" dirty="0"/>
          </a:p>
        </p:txBody>
      </p:sp>
    </p:spTree>
    <p:extLst>
      <p:ext uri="{BB962C8B-B14F-4D97-AF65-F5344CB8AC3E}">
        <p14:creationId xmlns:p14="http://schemas.microsoft.com/office/powerpoint/2010/main" val="2176259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13FD576-29E1-4F4E-91A2-49A12527485F}" type="datetime1">
              <a:rPr lang="en-US" smtClean="0"/>
              <a:t>7/3/2018</a:t>
            </a:fld>
            <a:endParaRPr lang="en-US"/>
          </a:p>
        </p:txBody>
      </p:sp>
      <p:sp>
        <p:nvSpPr>
          <p:cNvPr id="5" name="Footer Placeholder 4"/>
          <p:cNvSpPr>
            <a:spLocks noGrp="1"/>
          </p:cNvSpPr>
          <p:nvPr>
            <p:ph type="ftr" sz="quarter" idx="11"/>
          </p:nvPr>
        </p:nvSpPr>
        <p:spPr/>
        <p:txBody>
          <a:bodyPr/>
          <a:lstStyle/>
          <a:p>
            <a:r>
              <a:rPr lang="en-US"/>
              <a:t>© Ross Brown Data Science and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Tree>
    <p:extLst>
      <p:ext uri="{BB962C8B-B14F-4D97-AF65-F5344CB8AC3E}">
        <p14:creationId xmlns:p14="http://schemas.microsoft.com/office/powerpoint/2010/main" val="2244936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62AECD86-D70D-422B-868E-AE27100A83DE}" type="datetime1">
              <a:rPr lang="en-US" smtClean="0"/>
              <a:t>7/3/2018</a:t>
            </a:fld>
            <a:endParaRPr lang="en-US"/>
          </a:p>
        </p:txBody>
      </p:sp>
      <p:sp>
        <p:nvSpPr>
          <p:cNvPr id="17" name="Footer Placeholder 16"/>
          <p:cNvSpPr>
            <a:spLocks noGrp="1"/>
          </p:cNvSpPr>
          <p:nvPr>
            <p:ph type="ftr" sz="quarter" idx="11"/>
          </p:nvPr>
        </p:nvSpPr>
        <p:spPr/>
        <p:txBody>
          <a:bodyPr/>
          <a:lstStyle/>
          <a:p>
            <a:r>
              <a:rPr lang="en-US"/>
              <a:t>© Ross Brown Psychometrics, 2018</a:t>
            </a:r>
          </a:p>
        </p:txBody>
      </p:sp>
      <p:sp>
        <p:nvSpPr>
          <p:cNvPr id="29" name="Slide Number Placeholder 28"/>
          <p:cNvSpPr>
            <a:spLocks noGrp="1"/>
          </p:cNvSpPr>
          <p:nvPr>
            <p:ph type="sldNum" sz="quarter" idx="12"/>
          </p:nvPr>
        </p:nvSpPr>
        <p:spPr/>
        <p:txBody>
          <a:bodyPr/>
          <a:lstStyle/>
          <a:p>
            <a:fld id="{401CF334-2D5C-4859-84A6-CA7E6E43FAEB}" type="slidenum">
              <a:rPr lang="en-US" smtClean="0"/>
              <a:t>‹#›</a:t>
            </a:fld>
            <a:endParaRPr lang="en-US"/>
          </a:p>
        </p:txBody>
      </p:sp>
      <p:sp>
        <p:nvSpPr>
          <p:cNvPr id="9" name="Subtitle 8"/>
          <p:cNvSpPr>
            <a:spLocks noGrp="1"/>
          </p:cNvSpPr>
          <p:nvPr>
            <p:ph type="subTitle" idx="1"/>
          </p:nvPr>
        </p:nvSpPr>
        <p:spPr>
          <a:xfrm>
            <a:off x="562707" y="2320335"/>
            <a:ext cx="8534400" cy="1752600"/>
          </a:xfrm>
        </p:spPr>
        <p:txBody>
          <a:bodyPr/>
          <a:lstStyle>
            <a:lvl1pPr marL="0" indent="0" algn="l">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8" name="Title 7"/>
          <p:cNvSpPr>
            <a:spLocks noGrp="1"/>
          </p:cNvSpPr>
          <p:nvPr>
            <p:ph type="ctrTitle"/>
          </p:nvPr>
        </p:nvSpPr>
        <p:spPr>
          <a:xfrm>
            <a:off x="562707" y="288339"/>
            <a:ext cx="109728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l">
              <a:defRPr sz="4800" b="1" cap="all" baseline="0">
                <a:ln w="6350">
                  <a:noFill/>
                </a:ln>
                <a:solidFill>
                  <a:schemeClr val="accent2"/>
                </a:solidFill>
                <a:effectLst>
                  <a:outerShdw blurRad="127000" dist="200000" dir="2700000" algn="tl" rotWithShape="0">
                    <a:srgbClr val="000000">
                      <a:alpha val="30000"/>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1785427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39E89F8-3065-4992-97D8-DE450A3ADD4D}" type="datetime1">
              <a:rPr lang="en-US" smtClean="0"/>
              <a:t>7/3/2018</a:t>
            </a:fld>
            <a:endParaRPr lang="en-US"/>
          </a:p>
        </p:txBody>
      </p:sp>
      <p:sp>
        <p:nvSpPr>
          <p:cNvPr id="5" name="Footer Placeholder 4"/>
          <p:cNvSpPr>
            <a:spLocks noGrp="1"/>
          </p:cNvSpPr>
          <p:nvPr>
            <p:ph type="ftr" sz="quarter" idx="11"/>
          </p:nvPr>
        </p:nvSpPr>
        <p:spPr/>
        <p:txBody>
          <a:bodyPr/>
          <a:lstStyle/>
          <a:p>
            <a:r>
              <a:rPr lang="en-US"/>
              <a:t>© Ross Brown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Content Placeholder 2"/>
          <p:cNvSpPr>
            <a:spLocks noGrp="1"/>
          </p:cNvSpPr>
          <p:nvPr>
            <p:ph idx="1"/>
          </p:nvPr>
        </p:nvSpPr>
        <p:spPr/>
        <p:txBody>
          <a:body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75121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00811E6-00CA-4D02-BA4E-2F36C7B5B4D5}" type="datetime1">
              <a:rPr lang="en-US" smtClean="0"/>
              <a:t>7/3/2018</a:t>
            </a:fld>
            <a:endParaRPr lang="en-US"/>
          </a:p>
        </p:txBody>
      </p:sp>
      <p:sp>
        <p:nvSpPr>
          <p:cNvPr id="5" name="Footer Placeholder 4"/>
          <p:cNvSpPr>
            <a:spLocks noGrp="1"/>
          </p:cNvSpPr>
          <p:nvPr>
            <p:ph type="ftr" sz="quarter" idx="11"/>
          </p:nvPr>
        </p:nvSpPr>
        <p:spPr/>
        <p:txBody>
          <a:bodyPr/>
          <a:lstStyle/>
          <a:p>
            <a:r>
              <a:rPr lang="en-US"/>
              <a:t>© Ross Brown Psychometrics, 2018</a:t>
            </a:r>
          </a:p>
        </p:txBody>
      </p:sp>
      <p:sp>
        <p:nvSpPr>
          <p:cNvPr id="6" name="Slide Number Placeholder 5"/>
          <p:cNvSpPr>
            <a:spLocks noGrp="1"/>
          </p:cNvSpPr>
          <p:nvPr>
            <p:ph type="sldNum" sz="quarter" idx="12"/>
          </p:nvPr>
        </p:nvSpPr>
        <p:spPr>
          <a:xfrm>
            <a:off x="10566400" y="6416676"/>
            <a:ext cx="1016000" cy="365125"/>
          </a:xfrm>
        </p:spPr>
        <p:txBody>
          <a:bodyPr/>
          <a:lstStyle/>
          <a:p>
            <a:fld id="{401CF334-2D5C-4859-84A6-CA7E6E43FAEB}" type="slidenum">
              <a:rPr lang="en-US" smtClean="0"/>
              <a:t>‹#›</a:t>
            </a:fld>
            <a:endParaRPr lang="en-US"/>
          </a:p>
        </p:txBody>
      </p:sp>
      <p:sp>
        <p:nvSpPr>
          <p:cNvPr id="8" name="Subtitle 8"/>
          <p:cNvSpPr>
            <a:spLocks noGrp="1"/>
          </p:cNvSpPr>
          <p:nvPr>
            <p:ph type="subTitle" idx="1"/>
          </p:nvPr>
        </p:nvSpPr>
        <p:spPr>
          <a:xfrm>
            <a:off x="562707" y="2320335"/>
            <a:ext cx="8534400" cy="1752600"/>
          </a:xfrm>
        </p:spPr>
        <p:txBody>
          <a:bodyPr/>
          <a:lstStyle>
            <a:lvl1pPr marL="0" indent="0" algn="l">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7" name="Title 7"/>
          <p:cNvSpPr>
            <a:spLocks noGrp="1"/>
          </p:cNvSpPr>
          <p:nvPr>
            <p:ph type="ctrTitle"/>
          </p:nvPr>
        </p:nvSpPr>
        <p:spPr>
          <a:xfrm>
            <a:off x="562707" y="288339"/>
            <a:ext cx="109728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l">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1258821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D1695355-09CC-4CB7-A165-87119A95E40F}" type="datetime1">
              <a:rPr lang="en-US" smtClean="0"/>
              <a:t>7/3/2018</a:t>
            </a:fld>
            <a:endParaRPr lang="en-US"/>
          </a:p>
        </p:txBody>
      </p:sp>
      <p:sp>
        <p:nvSpPr>
          <p:cNvPr id="6" name="Footer Placeholder 5"/>
          <p:cNvSpPr>
            <a:spLocks noGrp="1"/>
          </p:cNvSpPr>
          <p:nvPr>
            <p:ph type="ftr" sz="quarter" idx="11"/>
          </p:nvPr>
        </p:nvSpPr>
        <p:spPr/>
        <p:txBody>
          <a:bodyPr/>
          <a:lstStyle/>
          <a:p>
            <a:r>
              <a:rPr lang="en-US"/>
              <a:t>© Ross Brown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2"/>
          </p:nvPr>
        </p:nvSpPr>
        <p:spPr>
          <a:xfrm>
            <a:off x="6197600" y="1600201"/>
            <a:ext cx="53848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Content Placeholder 2"/>
          <p:cNvSpPr>
            <a:spLocks noGrp="1"/>
          </p:cNvSpPr>
          <p:nvPr>
            <p:ph sz="half" idx="1"/>
          </p:nvPr>
        </p:nvSpPr>
        <p:spPr>
          <a:xfrm>
            <a:off x="609600" y="1600201"/>
            <a:ext cx="53848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164796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5232D797-85EE-4BE0-8905-260EABD4732D}" type="datetime1">
              <a:rPr lang="en-US" smtClean="0"/>
              <a:t>7/3/2018</a:t>
            </a:fld>
            <a:endParaRPr lang="en-US"/>
          </a:p>
        </p:txBody>
      </p:sp>
      <p:sp>
        <p:nvSpPr>
          <p:cNvPr id="8" name="Footer Placeholder 7"/>
          <p:cNvSpPr>
            <a:spLocks noGrp="1"/>
          </p:cNvSpPr>
          <p:nvPr>
            <p:ph type="ftr" sz="quarter" idx="11"/>
          </p:nvPr>
        </p:nvSpPr>
        <p:spPr/>
        <p:txBody>
          <a:bodyPr/>
          <a:lstStyle/>
          <a:p>
            <a:r>
              <a:rPr lang="en-US"/>
              <a:t>© Ross Brown Psychometrics, 2018</a:t>
            </a:r>
          </a:p>
        </p:txBody>
      </p:sp>
      <p:sp>
        <p:nvSpPr>
          <p:cNvPr id="9" name="Slide Number Placeholder 8"/>
          <p:cNvSpPr>
            <a:spLocks noGrp="1"/>
          </p:cNvSpPr>
          <p:nvPr>
            <p:ph type="sldNum" sz="quarter" idx="12"/>
          </p:nvPr>
        </p:nvSpPr>
        <p:spPr/>
        <p:txBody>
          <a:bodyPr/>
          <a:lstStyle/>
          <a:p>
            <a:fld id="{401CF334-2D5C-4859-84A6-CA7E6E43FAEB}" type="slidenum">
              <a:rPr lang="en-US" smtClean="0"/>
              <a:t>‹#›</a:t>
            </a:fld>
            <a:endParaRPr lang="en-US"/>
          </a:p>
        </p:txBody>
      </p:sp>
      <p:sp>
        <p:nvSpPr>
          <p:cNvPr id="6" name="Content Placeholder 5"/>
          <p:cNvSpPr>
            <a:spLocks noGrp="1"/>
          </p:cNvSpPr>
          <p:nvPr>
            <p:ph sz="quarter" idx="4"/>
          </p:nvPr>
        </p:nvSpPr>
        <p:spPr>
          <a:xfrm>
            <a:off x="6193368" y="2362201"/>
            <a:ext cx="5389033"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3"/>
          </p:nvPr>
        </p:nvSpPr>
        <p:spPr>
          <a:xfrm>
            <a:off x="6193368" y="1535113"/>
            <a:ext cx="5389033"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5" name="Content Placeholder 4"/>
          <p:cNvSpPr>
            <a:spLocks noGrp="1"/>
          </p:cNvSpPr>
          <p:nvPr>
            <p:ph sz="quarter" idx="2"/>
          </p:nvPr>
        </p:nvSpPr>
        <p:spPr>
          <a:xfrm>
            <a:off x="609600" y="2362201"/>
            <a:ext cx="5386917"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1"/>
          </p:nvPr>
        </p:nvSpPr>
        <p:spPr>
          <a:xfrm>
            <a:off x="609600" y="1535113"/>
            <a:ext cx="5386917"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2" name="Title 1"/>
          <p:cNvSpPr>
            <a:spLocks noGrp="1"/>
          </p:cNvSpPr>
          <p:nvPr>
            <p:ph type="title"/>
          </p:nvPr>
        </p:nvSpPr>
        <p:spPr>
          <a:xfrm>
            <a:off x="609600" y="273050"/>
            <a:ext cx="10972800" cy="1143000"/>
          </a:xfrm>
        </p:spPr>
        <p:txBody>
          <a:bodyPr anchor="ctr"/>
          <a:lstStyle>
            <a:lvl1pPr>
              <a:defRPr/>
            </a:lvl1pPr>
          </a:lstStyle>
          <a:p>
            <a:r>
              <a:rPr kumimoji="0" lang="en-US"/>
              <a:t>Click to edit Master title style</a:t>
            </a:r>
          </a:p>
        </p:txBody>
      </p:sp>
    </p:spTree>
    <p:extLst>
      <p:ext uri="{BB962C8B-B14F-4D97-AF65-F5344CB8AC3E}">
        <p14:creationId xmlns:p14="http://schemas.microsoft.com/office/powerpoint/2010/main" val="226926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4457E73-8556-4DFA-A845-E92A2A3FA8AE}" type="datetime1">
              <a:rPr lang="en-US" smtClean="0"/>
              <a:t>7/3/2018</a:t>
            </a:fld>
            <a:endParaRPr lang="en-US"/>
          </a:p>
        </p:txBody>
      </p:sp>
      <p:sp>
        <p:nvSpPr>
          <p:cNvPr id="4" name="Footer Placeholder 3"/>
          <p:cNvSpPr>
            <a:spLocks noGrp="1"/>
          </p:cNvSpPr>
          <p:nvPr>
            <p:ph type="ftr" sz="quarter" idx="11"/>
          </p:nvPr>
        </p:nvSpPr>
        <p:spPr/>
        <p:txBody>
          <a:bodyPr/>
          <a:lstStyle/>
          <a:p>
            <a:r>
              <a:rPr lang="en-US"/>
              <a:t>© Ross Brown Psychometrics, 2018</a:t>
            </a:r>
          </a:p>
        </p:txBody>
      </p:sp>
      <p:sp>
        <p:nvSpPr>
          <p:cNvPr id="5" name="Slide Number Placeholder 4"/>
          <p:cNvSpPr>
            <a:spLocks noGrp="1"/>
          </p:cNvSpPr>
          <p:nvPr>
            <p:ph type="sldNum" sz="quarter" idx="12"/>
          </p:nvPr>
        </p:nvSpPr>
        <p:spPr/>
        <p:txBody>
          <a:bodyPr/>
          <a:lstStyle/>
          <a:p>
            <a:fld id="{401CF334-2D5C-4859-84A6-CA7E6E43FAEB}" type="slidenum">
              <a:rPr lang="en-US" smtClean="0"/>
              <a:t>‹#›</a:t>
            </a:fld>
            <a:endParaRPr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317908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F4C5F8-4A1E-4736-95F6-E57845542651}" type="datetime1">
              <a:rPr lang="en-US" smtClean="0"/>
              <a:t>7/3/2018</a:t>
            </a:fld>
            <a:endParaRPr lang="en-US"/>
          </a:p>
        </p:txBody>
      </p:sp>
      <p:sp>
        <p:nvSpPr>
          <p:cNvPr id="3" name="Footer Placeholder 2"/>
          <p:cNvSpPr>
            <a:spLocks noGrp="1"/>
          </p:cNvSpPr>
          <p:nvPr>
            <p:ph type="ftr" sz="quarter" idx="11"/>
          </p:nvPr>
        </p:nvSpPr>
        <p:spPr/>
        <p:txBody>
          <a:bodyPr/>
          <a:lstStyle/>
          <a:p>
            <a:r>
              <a:rPr lang="en-US"/>
              <a:t>© Ross Brown Psychometrics, 2018</a:t>
            </a:r>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36440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2CFED6E0-7760-45D9-A618-B16A6C086088}" type="datetime1">
              <a:rPr lang="en-US" smtClean="0"/>
              <a:t>7/3/2018</a:t>
            </a:fld>
            <a:endParaRPr lang="en-US"/>
          </a:p>
        </p:txBody>
      </p:sp>
      <p:sp>
        <p:nvSpPr>
          <p:cNvPr id="6" name="Footer Placeholder 5"/>
          <p:cNvSpPr>
            <a:spLocks noGrp="1"/>
          </p:cNvSpPr>
          <p:nvPr>
            <p:ph type="ftr" sz="quarter" idx="11"/>
          </p:nvPr>
        </p:nvSpPr>
        <p:spPr/>
        <p:txBody>
          <a:bodyPr/>
          <a:lstStyle/>
          <a:p>
            <a:r>
              <a:rPr lang="en-US"/>
              <a:t>© Ross Brown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1"/>
          </p:nvPr>
        </p:nvSpPr>
        <p:spPr>
          <a:xfrm>
            <a:off x="4766733" y="273051"/>
            <a:ext cx="6815667"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2"/>
          </p:nvPr>
        </p:nvSpPr>
        <p:spPr>
          <a:xfrm>
            <a:off x="609601" y="1524001"/>
            <a:ext cx="4011084"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Edit Master text styles</a:t>
            </a:r>
          </a:p>
        </p:txBody>
      </p:sp>
      <p:sp>
        <p:nvSpPr>
          <p:cNvPr id="2" name="Title 1"/>
          <p:cNvSpPr>
            <a:spLocks noGrp="1"/>
          </p:cNvSpPr>
          <p:nvPr>
            <p:ph type="title"/>
          </p:nvPr>
        </p:nvSpPr>
        <p:spPr>
          <a:xfrm>
            <a:off x="609601" y="273050"/>
            <a:ext cx="4011084" cy="1162050"/>
          </a:xfrm>
        </p:spPr>
        <p:txBody>
          <a:bodyPr vert="horz" anchor="b">
            <a:normAutofit/>
            <a:sp3d prstMaterial="softEdge"/>
          </a:bodyPr>
          <a:lstStyle>
            <a:lvl1pPr algn="l">
              <a:buNone/>
              <a:defRPr sz="2200" b="1">
                <a:ln w="6350">
                  <a:noFill/>
                </a:ln>
                <a:solidFill>
                  <a:schemeClr val="accent2"/>
                </a:solidFill>
                <a:effectLst>
                  <a:outerShdw blurRad="38100" dist="38100" dir="2700000" algn="tl">
                    <a:srgbClr val="000000">
                      <a:alpha val="43137"/>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3131478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EC1A2C2-63AE-4585-8825-41527AA8D9B1}" type="datetime1">
              <a:rPr lang="en-US" smtClean="0"/>
              <a:t>7/3/2018</a:t>
            </a:fld>
            <a:endParaRPr lang="en-US"/>
          </a:p>
        </p:txBody>
      </p:sp>
      <p:sp>
        <p:nvSpPr>
          <p:cNvPr id="5" name="Footer Placeholder 4"/>
          <p:cNvSpPr>
            <a:spLocks noGrp="1"/>
          </p:cNvSpPr>
          <p:nvPr>
            <p:ph type="ftr" sz="quarter" idx="11"/>
          </p:nvPr>
        </p:nvSpPr>
        <p:spPr/>
        <p:txBody>
          <a:bodyPr/>
          <a:lstStyle/>
          <a:p>
            <a:r>
              <a:rPr lang="en-US"/>
              <a:t>© Ross Brown Data Science and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Content Placeholder 2"/>
          <p:cNvSpPr>
            <a:spLocks noGrp="1"/>
          </p:cNvSpPr>
          <p:nvPr>
            <p:ph idx="1"/>
          </p:nvPr>
        </p:nvSpPr>
        <p:spPr/>
        <p:txBody>
          <a:body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2477624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490AEB76-C479-4408-8DEC-26EB5888297A}" type="datetime1">
              <a:rPr lang="en-US" smtClean="0"/>
              <a:t>7/3/2018</a:t>
            </a:fld>
            <a:endParaRPr lang="en-US"/>
          </a:p>
        </p:txBody>
      </p:sp>
      <p:sp>
        <p:nvSpPr>
          <p:cNvPr id="6" name="Footer Placeholder 5"/>
          <p:cNvSpPr>
            <a:spLocks noGrp="1"/>
          </p:cNvSpPr>
          <p:nvPr>
            <p:ph type="ftr" sz="quarter" idx="11"/>
          </p:nvPr>
        </p:nvSpPr>
        <p:spPr/>
        <p:txBody>
          <a:bodyPr/>
          <a:lstStyle/>
          <a:p>
            <a:r>
              <a:rPr lang="en-US"/>
              <a:t>© Ross Brown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3" name="Picture Placeholder 2"/>
          <p:cNvSpPr>
            <a:spLocks noGrp="1"/>
          </p:cNvSpPr>
          <p:nvPr>
            <p:ph type="pic" idx="1"/>
          </p:nvPr>
        </p:nvSpPr>
        <p:spPr>
          <a:xfrm>
            <a:off x="2438400" y="1831975"/>
            <a:ext cx="7315200" cy="3962400"/>
          </a:xfrm>
          <a:solidFill>
            <a:schemeClr val="bg2">
              <a:lumMod val="20000"/>
              <a:lumOff val="80000"/>
            </a:schemeClr>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marL="0" indent="0" algn="l" rtl="0" eaLnBrk="1" latinLnBrk="0" hangingPunct="1">
              <a:buNone/>
              <a:defRPr sz="3200"/>
            </a:lvl1pPr>
          </a:lstStyle>
          <a:p>
            <a:pPr marL="0" algn="l" rtl="0" eaLnBrk="1" latinLnBrk="0" hangingPunct="1"/>
            <a:r>
              <a:rPr kumimoji="0" lang="en-US">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2438400" y="1166787"/>
            <a:ext cx="73152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a:t>Edit Master text styles</a:t>
            </a:r>
          </a:p>
        </p:txBody>
      </p:sp>
      <p:sp>
        <p:nvSpPr>
          <p:cNvPr id="2" name="Title 1"/>
          <p:cNvSpPr>
            <a:spLocks noGrp="1"/>
          </p:cNvSpPr>
          <p:nvPr>
            <p:ph type="title"/>
          </p:nvPr>
        </p:nvSpPr>
        <p:spPr>
          <a:xfrm>
            <a:off x="2438400" y="609600"/>
            <a:ext cx="7315200" cy="522288"/>
          </a:xfrm>
        </p:spPr>
        <p:txBody>
          <a:bodyPr lIns="45720" rIns="45720" bIns="0" anchor="b">
            <a:sp3d prstMaterial="softEdge"/>
          </a:bodyPr>
          <a:lstStyle>
            <a:lvl1pPr algn="ctr">
              <a:buNone/>
              <a:defRPr sz="2000" b="1"/>
            </a:lvl1pPr>
          </a:lstStyle>
          <a:p>
            <a:r>
              <a:rPr kumimoji="0" lang="en-US"/>
              <a:t>Click to edit Master title style</a:t>
            </a:r>
            <a:endParaRPr kumimoji="0" lang="en-US" dirty="0"/>
          </a:p>
        </p:txBody>
      </p:sp>
    </p:spTree>
    <p:extLst>
      <p:ext uri="{BB962C8B-B14F-4D97-AF65-F5344CB8AC3E}">
        <p14:creationId xmlns:p14="http://schemas.microsoft.com/office/powerpoint/2010/main" val="2529806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2E082DA-75E6-4A96-87A2-7C48574E74C2}" type="datetime1">
              <a:rPr lang="en-US" smtClean="0"/>
              <a:t>7/3/2018</a:t>
            </a:fld>
            <a:endParaRPr lang="en-US"/>
          </a:p>
        </p:txBody>
      </p:sp>
      <p:sp>
        <p:nvSpPr>
          <p:cNvPr id="5" name="Footer Placeholder 4"/>
          <p:cNvSpPr>
            <a:spLocks noGrp="1"/>
          </p:cNvSpPr>
          <p:nvPr>
            <p:ph type="ftr" sz="quarter" idx="11"/>
          </p:nvPr>
        </p:nvSpPr>
        <p:spPr/>
        <p:txBody>
          <a:bodyPr/>
          <a:lstStyle/>
          <a:p>
            <a:r>
              <a:rPr lang="en-US"/>
              <a:t>© Ross Brown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endParaRPr kumimoji="0" lang="en-US" dirty="0"/>
          </a:p>
        </p:txBody>
      </p:sp>
    </p:spTree>
    <p:extLst>
      <p:ext uri="{BB962C8B-B14F-4D97-AF65-F5344CB8AC3E}">
        <p14:creationId xmlns:p14="http://schemas.microsoft.com/office/powerpoint/2010/main" val="1088021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2600996-474D-4655-B460-6F27FC5A0B87}" type="datetime1">
              <a:rPr lang="en-US" smtClean="0"/>
              <a:t>7/3/2018</a:t>
            </a:fld>
            <a:endParaRPr lang="en-US"/>
          </a:p>
        </p:txBody>
      </p:sp>
      <p:sp>
        <p:nvSpPr>
          <p:cNvPr id="5" name="Footer Placeholder 4"/>
          <p:cNvSpPr>
            <a:spLocks noGrp="1"/>
          </p:cNvSpPr>
          <p:nvPr>
            <p:ph type="ftr" sz="quarter" idx="11"/>
          </p:nvPr>
        </p:nvSpPr>
        <p:spPr/>
        <p:txBody>
          <a:bodyPr/>
          <a:lstStyle/>
          <a:p>
            <a:r>
              <a:rPr lang="en-US"/>
              <a:t>© Ross Brown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Tree>
    <p:extLst>
      <p:ext uri="{BB962C8B-B14F-4D97-AF65-F5344CB8AC3E}">
        <p14:creationId xmlns:p14="http://schemas.microsoft.com/office/powerpoint/2010/main" val="3410695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81F39D0-C4E5-481F-B88C-B3482CB13D3A}" type="datetime1">
              <a:rPr lang="en-US" smtClean="0"/>
              <a:t>7/3/2018</a:t>
            </a:fld>
            <a:endParaRPr lang="en-US"/>
          </a:p>
        </p:txBody>
      </p:sp>
      <p:sp>
        <p:nvSpPr>
          <p:cNvPr id="5" name="Footer Placeholder 4"/>
          <p:cNvSpPr>
            <a:spLocks noGrp="1"/>
          </p:cNvSpPr>
          <p:nvPr>
            <p:ph type="ftr" sz="quarter" idx="11"/>
          </p:nvPr>
        </p:nvSpPr>
        <p:spPr/>
        <p:txBody>
          <a:bodyPr/>
          <a:lstStyle/>
          <a:p>
            <a:r>
              <a:rPr lang="en-US"/>
              <a:t>© Ross Brown Data Science and Psychometrics, 2018</a:t>
            </a:r>
          </a:p>
        </p:txBody>
      </p:sp>
      <p:sp>
        <p:nvSpPr>
          <p:cNvPr id="6" name="Slide Number Placeholder 5"/>
          <p:cNvSpPr>
            <a:spLocks noGrp="1"/>
          </p:cNvSpPr>
          <p:nvPr>
            <p:ph type="sldNum" sz="quarter" idx="12"/>
          </p:nvPr>
        </p:nvSpPr>
        <p:spPr>
          <a:xfrm>
            <a:off x="10566400" y="6416676"/>
            <a:ext cx="1016000" cy="365125"/>
          </a:xfrm>
        </p:spPr>
        <p:txBody>
          <a:bodyPr/>
          <a:lstStyle/>
          <a:p>
            <a:fld id="{401CF334-2D5C-4859-84A6-CA7E6E43FAEB}" type="slidenum">
              <a:rPr lang="en-US" smtClean="0"/>
              <a:t>‹#›</a:t>
            </a:fld>
            <a:endParaRPr lang="en-US"/>
          </a:p>
        </p:txBody>
      </p:sp>
      <p:sp>
        <p:nvSpPr>
          <p:cNvPr id="8" name="Subtitle 8"/>
          <p:cNvSpPr>
            <a:spLocks noGrp="1"/>
          </p:cNvSpPr>
          <p:nvPr>
            <p:ph type="subTitle" idx="1"/>
          </p:nvPr>
        </p:nvSpPr>
        <p:spPr>
          <a:xfrm>
            <a:off x="562707" y="2320335"/>
            <a:ext cx="8534400" cy="1752600"/>
          </a:xfrm>
        </p:spPr>
        <p:txBody>
          <a:bodyPr/>
          <a:lstStyle>
            <a:lvl1pPr marL="0" indent="0" algn="l">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7" name="Title 7"/>
          <p:cNvSpPr>
            <a:spLocks noGrp="1"/>
          </p:cNvSpPr>
          <p:nvPr>
            <p:ph type="ctrTitle"/>
          </p:nvPr>
        </p:nvSpPr>
        <p:spPr>
          <a:xfrm>
            <a:off x="562707" y="288339"/>
            <a:ext cx="109728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l">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1528195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CC20E6E9-A775-4A84-9A16-393498E4F263}" type="datetime1">
              <a:rPr lang="en-US" smtClean="0"/>
              <a:t>7/3/2018</a:t>
            </a:fld>
            <a:endParaRPr lang="en-US"/>
          </a:p>
        </p:txBody>
      </p:sp>
      <p:sp>
        <p:nvSpPr>
          <p:cNvPr id="6" name="Footer Placeholder 5"/>
          <p:cNvSpPr>
            <a:spLocks noGrp="1"/>
          </p:cNvSpPr>
          <p:nvPr>
            <p:ph type="ftr" sz="quarter" idx="11"/>
          </p:nvPr>
        </p:nvSpPr>
        <p:spPr/>
        <p:txBody>
          <a:bodyPr/>
          <a:lstStyle/>
          <a:p>
            <a:r>
              <a:rPr lang="en-US"/>
              <a:t>© Ross Brown Data Science and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2"/>
          </p:nvPr>
        </p:nvSpPr>
        <p:spPr>
          <a:xfrm>
            <a:off x="6197600" y="1600201"/>
            <a:ext cx="53848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Content Placeholder 2"/>
          <p:cNvSpPr>
            <a:spLocks noGrp="1"/>
          </p:cNvSpPr>
          <p:nvPr>
            <p:ph sz="half" idx="1"/>
          </p:nvPr>
        </p:nvSpPr>
        <p:spPr>
          <a:xfrm>
            <a:off x="609600" y="1600201"/>
            <a:ext cx="53848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1287092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6A313782-4B72-41E2-A03B-D79A7DC96058}" type="datetime1">
              <a:rPr lang="en-US" smtClean="0"/>
              <a:t>7/3/2018</a:t>
            </a:fld>
            <a:endParaRPr lang="en-US"/>
          </a:p>
        </p:txBody>
      </p:sp>
      <p:sp>
        <p:nvSpPr>
          <p:cNvPr id="8" name="Footer Placeholder 7"/>
          <p:cNvSpPr>
            <a:spLocks noGrp="1"/>
          </p:cNvSpPr>
          <p:nvPr>
            <p:ph type="ftr" sz="quarter" idx="11"/>
          </p:nvPr>
        </p:nvSpPr>
        <p:spPr/>
        <p:txBody>
          <a:bodyPr/>
          <a:lstStyle/>
          <a:p>
            <a:r>
              <a:rPr lang="en-US"/>
              <a:t>© Ross Brown Data Science and Psychometrics, 2018</a:t>
            </a:r>
          </a:p>
        </p:txBody>
      </p:sp>
      <p:sp>
        <p:nvSpPr>
          <p:cNvPr id="9" name="Slide Number Placeholder 8"/>
          <p:cNvSpPr>
            <a:spLocks noGrp="1"/>
          </p:cNvSpPr>
          <p:nvPr>
            <p:ph type="sldNum" sz="quarter" idx="12"/>
          </p:nvPr>
        </p:nvSpPr>
        <p:spPr/>
        <p:txBody>
          <a:bodyPr/>
          <a:lstStyle/>
          <a:p>
            <a:fld id="{401CF334-2D5C-4859-84A6-CA7E6E43FAEB}" type="slidenum">
              <a:rPr lang="en-US" smtClean="0"/>
              <a:t>‹#›</a:t>
            </a:fld>
            <a:endParaRPr lang="en-US"/>
          </a:p>
        </p:txBody>
      </p:sp>
      <p:sp>
        <p:nvSpPr>
          <p:cNvPr id="6" name="Content Placeholder 5"/>
          <p:cNvSpPr>
            <a:spLocks noGrp="1"/>
          </p:cNvSpPr>
          <p:nvPr>
            <p:ph sz="quarter" idx="4"/>
          </p:nvPr>
        </p:nvSpPr>
        <p:spPr>
          <a:xfrm>
            <a:off x="6193368" y="2362201"/>
            <a:ext cx="5389033"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3"/>
          </p:nvPr>
        </p:nvSpPr>
        <p:spPr>
          <a:xfrm>
            <a:off x="6193368" y="1535113"/>
            <a:ext cx="5389033"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5" name="Content Placeholder 4"/>
          <p:cNvSpPr>
            <a:spLocks noGrp="1"/>
          </p:cNvSpPr>
          <p:nvPr>
            <p:ph sz="quarter" idx="2"/>
          </p:nvPr>
        </p:nvSpPr>
        <p:spPr>
          <a:xfrm>
            <a:off x="609600" y="2362201"/>
            <a:ext cx="5386917"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1"/>
          </p:nvPr>
        </p:nvSpPr>
        <p:spPr>
          <a:xfrm>
            <a:off x="609600" y="1535113"/>
            <a:ext cx="5386917"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2" name="Title 1"/>
          <p:cNvSpPr>
            <a:spLocks noGrp="1"/>
          </p:cNvSpPr>
          <p:nvPr>
            <p:ph type="title"/>
          </p:nvPr>
        </p:nvSpPr>
        <p:spPr>
          <a:xfrm>
            <a:off x="609600" y="273050"/>
            <a:ext cx="10972800" cy="1143000"/>
          </a:xfrm>
        </p:spPr>
        <p:txBody>
          <a:bodyPr anchor="ctr"/>
          <a:lstStyle>
            <a:lvl1pPr>
              <a:defRPr/>
            </a:lvl1pPr>
          </a:lstStyle>
          <a:p>
            <a:r>
              <a:rPr kumimoji="0" lang="en-US"/>
              <a:t>Click to edit Master title style</a:t>
            </a:r>
          </a:p>
        </p:txBody>
      </p:sp>
    </p:spTree>
    <p:extLst>
      <p:ext uri="{BB962C8B-B14F-4D97-AF65-F5344CB8AC3E}">
        <p14:creationId xmlns:p14="http://schemas.microsoft.com/office/powerpoint/2010/main" val="3177980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2D2D39B-9DF0-47BF-B3E9-6AA8C02C3A64}" type="datetime1">
              <a:rPr lang="en-US" smtClean="0"/>
              <a:t>7/3/2018</a:t>
            </a:fld>
            <a:endParaRPr lang="en-US"/>
          </a:p>
        </p:txBody>
      </p:sp>
      <p:sp>
        <p:nvSpPr>
          <p:cNvPr id="4" name="Footer Placeholder 3"/>
          <p:cNvSpPr>
            <a:spLocks noGrp="1"/>
          </p:cNvSpPr>
          <p:nvPr>
            <p:ph type="ftr" sz="quarter" idx="11"/>
          </p:nvPr>
        </p:nvSpPr>
        <p:spPr/>
        <p:txBody>
          <a:bodyPr/>
          <a:lstStyle/>
          <a:p>
            <a:r>
              <a:rPr lang="en-US"/>
              <a:t>© Ross Brown Data Science and Psychometrics, 2018</a:t>
            </a:r>
          </a:p>
        </p:txBody>
      </p:sp>
      <p:sp>
        <p:nvSpPr>
          <p:cNvPr id="5" name="Slide Number Placeholder 4"/>
          <p:cNvSpPr>
            <a:spLocks noGrp="1"/>
          </p:cNvSpPr>
          <p:nvPr>
            <p:ph type="sldNum" sz="quarter" idx="12"/>
          </p:nvPr>
        </p:nvSpPr>
        <p:spPr/>
        <p:txBody>
          <a:bodyPr/>
          <a:lstStyle/>
          <a:p>
            <a:fld id="{401CF334-2D5C-4859-84A6-CA7E6E43FAEB}" type="slidenum">
              <a:rPr lang="en-US" smtClean="0"/>
              <a:t>‹#›</a:t>
            </a:fld>
            <a:endParaRPr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2772213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B42EC0-8E1F-4789-938C-B25F1030D05F}" type="datetime1">
              <a:rPr lang="en-US" smtClean="0"/>
              <a:t>7/3/2018</a:t>
            </a:fld>
            <a:endParaRPr lang="en-US"/>
          </a:p>
        </p:txBody>
      </p:sp>
      <p:sp>
        <p:nvSpPr>
          <p:cNvPr id="3" name="Footer Placeholder 2"/>
          <p:cNvSpPr>
            <a:spLocks noGrp="1"/>
          </p:cNvSpPr>
          <p:nvPr>
            <p:ph type="ftr" sz="quarter" idx="11"/>
          </p:nvPr>
        </p:nvSpPr>
        <p:spPr/>
        <p:txBody>
          <a:bodyPr/>
          <a:lstStyle/>
          <a:p>
            <a:r>
              <a:rPr lang="en-US"/>
              <a:t>© Ross Brown Data Science and Psychometrics, 2018</a:t>
            </a:r>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1443210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C579EF31-CCF7-47B8-A875-43D055C1BC56}" type="datetime1">
              <a:rPr lang="en-US" smtClean="0"/>
              <a:t>7/3/2018</a:t>
            </a:fld>
            <a:endParaRPr lang="en-US"/>
          </a:p>
        </p:txBody>
      </p:sp>
      <p:sp>
        <p:nvSpPr>
          <p:cNvPr id="6" name="Footer Placeholder 5"/>
          <p:cNvSpPr>
            <a:spLocks noGrp="1"/>
          </p:cNvSpPr>
          <p:nvPr>
            <p:ph type="ftr" sz="quarter" idx="11"/>
          </p:nvPr>
        </p:nvSpPr>
        <p:spPr/>
        <p:txBody>
          <a:bodyPr/>
          <a:lstStyle/>
          <a:p>
            <a:r>
              <a:rPr lang="en-US"/>
              <a:t>© Ross Brown Data Science and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1"/>
          </p:nvPr>
        </p:nvSpPr>
        <p:spPr>
          <a:xfrm>
            <a:off x="4766733" y="273051"/>
            <a:ext cx="6815667"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2"/>
          </p:nvPr>
        </p:nvSpPr>
        <p:spPr>
          <a:xfrm>
            <a:off x="609601" y="1524001"/>
            <a:ext cx="4011084"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Edit Master text styles</a:t>
            </a:r>
          </a:p>
        </p:txBody>
      </p:sp>
      <p:sp>
        <p:nvSpPr>
          <p:cNvPr id="2" name="Title 1"/>
          <p:cNvSpPr>
            <a:spLocks noGrp="1"/>
          </p:cNvSpPr>
          <p:nvPr>
            <p:ph type="title"/>
          </p:nvPr>
        </p:nvSpPr>
        <p:spPr>
          <a:xfrm>
            <a:off x="609601" y="273050"/>
            <a:ext cx="4011084" cy="1162050"/>
          </a:xfrm>
        </p:spPr>
        <p:txBody>
          <a:bodyPr vert="horz" anchor="b">
            <a:normAutofit/>
            <a:sp3d prstMaterial="softEdge"/>
          </a:bodyPr>
          <a:lstStyle>
            <a:lvl1pPr algn="l">
              <a:buNone/>
              <a:defRPr sz="2200" b="1">
                <a:ln w="6350">
                  <a:noFill/>
                </a:ln>
                <a:solidFill>
                  <a:schemeClr val="accent2"/>
                </a:solidFill>
                <a:effectLst>
                  <a:outerShdw blurRad="38100" dist="38100" dir="2700000" algn="tl">
                    <a:srgbClr val="000000">
                      <a:alpha val="43137"/>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4213532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60912CFC-68FF-49DD-8621-6002702AB472}" type="datetime1">
              <a:rPr lang="en-US" smtClean="0"/>
              <a:t>7/3/2018</a:t>
            </a:fld>
            <a:endParaRPr lang="en-US"/>
          </a:p>
        </p:txBody>
      </p:sp>
      <p:sp>
        <p:nvSpPr>
          <p:cNvPr id="6" name="Footer Placeholder 5"/>
          <p:cNvSpPr>
            <a:spLocks noGrp="1"/>
          </p:cNvSpPr>
          <p:nvPr>
            <p:ph type="ftr" sz="quarter" idx="11"/>
          </p:nvPr>
        </p:nvSpPr>
        <p:spPr/>
        <p:txBody>
          <a:bodyPr/>
          <a:lstStyle/>
          <a:p>
            <a:r>
              <a:rPr lang="en-US"/>
              <a:t>© Ross Brown Data Science and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3" name="Picture Placeholder 2"/>
          <p:cNvSpPr>
            <a:spLocks noGrp="1"/>
          </p:cNvSpPr>
          <p:nvPr>
            <p:ph type="pic" idx="1"/>
          </p:nvPr>
        </p:nvSpPr>
        <p:spPr>
          <a:xfrm>
            <a:off x="2438400" y="1831975"/>
            <a:ext cx="7315200" cy="3962400"/>
          </a:xfrm>
          <a:solidFill>
            <a:schemeClr val="bg2">
              <a:lumMod val="20000"/>
              <a:lumOff val="80000"/>
            </a:schemeClr>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marL="0" indent="0" algn="l" rtl="0" eaLnBrk="1" latinLnBrk="0" hangingPunct="1">
              <a:buNone/>
              <a:defRPr sz="3200"/>
            </a:lvl1pPr>
          </a:lstStyle>
          <a:p>
            <a:pPr marL="0" algn="l" rtl="0" eaLnBrk="1" latinLnBrk="0" hangingPunct="1"/>
            <a:r>
              <a:rPr kumimoji="0" lang="en-US">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2438400" y="1166787"/>
            <a:ext cx="73152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a:t>Edit Master text styles</a:t>
            </a:r>
          </a:p>
        </p:txBody>
      </p:sp>
      <p:sp>
        <p:nvSpPr>
          <p:cNvPr id="2" name="Title 1"/>
          <p:cNvSpPr>
            <a:spLocks noGrp="1"/>
          </p:cNvSpPr>
          <p:nvPr>
            <p:ph type="title"/>
          </p:nvPr>
        </p:nvSpPr>
        <p:spPr>
          <a:xfrm>
            <a:off x="2438400" y="609600"/>
            <a:ext cx="7315200" cy="522288"/>
          </a:xfrm>
        </p:spPr>
        <p:txBody>
          <a:bodyPr lIns="45720" rIns="45720" bIns="0" anchor="b">
            <a:sp3d prstMaterial="softEdge"/>
          </a:bodyPr>
          <a:lstStyle>
            <a:lvl1pPr algn="ctr">
              <a:buNone/>
              <a:defRPr sz="2000" b="1"/>
            </a:lvl1pPr>
          </a:lstStyle>
          <a:p>
            <a:r>
              <a:rPr kumimoji="0" lang="en-US"/>
              <a:t>Click to edit Master title style</a:t>
            </a:r>
            <a:endParaRPr kumimoji="0" lang="en-US" dirty="0"/>
          </a:p>
        </p:txBody>
      </p:sp>
    </p:spTree>
    <p:extLst>
      <p:ext uri="{BB962C8B-B14F-4D97-AF65-F5344CB8AC3E}">
        <p14:creationId xmlns:p14="http://schemas.microsoft.com/office/powerpoint/2010/main" val="3830321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3">
            <a:alphaModFix amt="9000"/>
            <a:duotone>
              <a:prstClr val="black"/>
              <a:schemeClr val="accent3">
                <a:tint val="45000"/>
                <a:satMod val="400000"/>
              </a:schemeClr>
            </a:duotone>
            <a:lum/>
            <a:extLst>
              <a:ext uri="{BEBA8EAE-BF5A-486C-A8C5-ECC9F3942E4B}">
                <a14:imgProps xmlns:a14="http://schemas.microsoft.com/office/drawing/2010/main">
                  <a14:imgLayer r:embed="rId14">
                    <a14:imgEffect>
                      <a14:saturation sat="143000"/>
                    </a14:imgEffect>
                  </a14:imgLayer>
                </a14:imgProps>
              </a:ext>
            </a:extLst>
          </a:blip>
          <a:srcRect/>
          <a:stretch>
            <a:fillRect t="-39000" b="-39000"/>
          </a:stretch>
        </a:blipFill>
        <a:effectLst/>
      </p:bgPr>
    </p:bg>
    <p:spTree>
      <p:nvGrpSpPr>
        <p:cNvPr id="1" name=""/>
        <p:cNvGrpSpPr/>
        <p:nvPr/>
      </p:nvGrpSpPr>
      <p:grpSpPr>
        <a:xfrm>
          <a:off x="0" y="0"/>
          <a:ext cx="0" cy="0"/>
          <a:chOff x="0" y="0"/>
          <a:chExt cx="0" cy="0"/>
        </a:xfrm>
      </p:grpSpPr>
      <p:sp>
        <p:nvSpPr>
          <p:cNvPr id="14" name="Date Placeholder 13"/>
          <p:cNvSpPr>
            <a:spLocks noGrp="1"/>
          </p:cNvSpPr>
          <p:nvPr>
            <p:ph type="dt" sz="half" idx="2"/>
          </p:nvPr>
        </p:nvSpPr>
        <p:spPr>
          <a:xfrm>
            <a:off x="609600" y="6416676"/>
            <a:ext cx="28448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539E95CD-81E4-4BC0-99C0-65331E746F43}" type="datetime1">
              <a:rPr lang="en-US" smtClean="0"/>
              <a:t>7/3/2018</a:t>
            </a:fld>
            <a:endParaRPr lang="en-US"/>
          </a:p>
        </p:txBody>
      </p:sp>
      <p:sp>
        <p:nvSpPr>
          <p:cNvPr id="3" name="Footer Placeholder 2"/>
          <p:cNvSpPr>
            <a:spLocks noGrp="1"/>
          </p:cNvSpPr>
          <p:nvPr>
            <p:ph type="ftr" sz="quarter" idx="3"/>
          </p:nvPr>
        </p:nvSpPr>
        <p:spPr>
          <a:xfrm>
            <a:off x="4165600" y="6416676"/>
            <a:ext cx="3860800" cy="365125"/>
          </a:xfrm>
          <a:prstGeom prst="rect">
            <a:avLst/>
          </a:prstGeom>
        </p:spPr>
        <p:txBody>
          <a:bodyPr vert="horz" anchor="b"/>
          <a:lstStyle>
            <a:lvl1pPr algn="ctr" eaLnBrk="1" latinLnBrk="0" hangingPunct="1">
              <a:defRPr kumimoji="0" sz="1200">
                <a:solidFill>
                  <a:schemeClr val="tx1">
                    <a:shade val="50000"/>
                  </a:schemeClr>
                </a:solidFill>
              </a:defRPr>
            </a:lvl1pPr>
          </a:lstStyle>
          <a:p>
            <a:r>
              <a:rPr lang="en-US"/>
              <a:t>© Ross Brown Data Science and Psychometrics, 2018</a:t>
            </a:r>
          </a:p>
        </p:txBody>
      </p:sp>
      <p:sp>
        <p:nvSpPr>
          <p:cNvPr id="23" name="Slide Number Placeholder 22"/>
          <p:cNvSpPr>
            <a:spLocks noGrp="1"/>
          </p:cNvSpPr>
          <p:nvPr>
            <p:ph type="sldNum" sz="quarter" idx="4"/>
          </p:nvPr>
        </p:nvSpPr>
        <p:spPr>
          <a:xfrm>
            <a:off x="10566400" y="6416676"/>
            <a:ext cx="1016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401CF334-2D5C-4859-84A6-CA7E6E43FAEB}" type="slidenum">
              <a:rPr lang="en-US" smtClean="0"/>
              <a:t>‹#›</a:t>
            </a:fld>
            <a:endParaRPr lang="en-US"/>
          </a:p>
        </p:txBody>
      </p:sp>
      <p:grpSp>
        <p:nvGrpSpPr>
          <p:cNvPr id="24" name="Group 18"/>
          <p:cNvGrpSpPr>
            <a:grpSpLocks/>
          </p:cNvGrpSpPr>
          <p:nvPr/>
        </p:nvGrpSpPr>
        <p:grpSpPr bwMode="auto">
          <a:xfrm>
            <a:off x="4263969" y="1960564"/>
            <a:ext cx="3762431" cy="4821237"/>
            <a:chOff x="1365" y="355"/>
            <a:chExt cx="3024" cy="3875"/>
          </a:xfrm>
          <a:solidFill>
            <a:schemeClr val="bg2">
              <a:lumMod val="50000"/>
              <a:alpha val="20000"/>
            </a:schemeClr>
          </a:solidFill>
        </p:grpSpPr>
        <p:sp>
          <p:nvSpPr>
            <p:cNvPr id="25"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3" name="Text Placeholder 12"/>
          <p:cNvSpPr>
            <a:spLocks noGrp="1"/>
          </p:cNvSpPr>
          <p:nvPr>
            <p:ph type="body" idx="1"/>
          </p:nvPr>
        </p:nvSpPr>
        <p:spPr>
          <a:xfrm>
            <a:off x="609600" y="1600200"/>
            <a:ext cx="10972800" cy="4709160"/>
          </a:xfrm>
          <a:prstGeom prst="rect">
            <a:avLst/>
          </a:prstGeom>
        </p:spPr>
        <p:txBody>
          <a:bodyPr vert="horz">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itle Placeholder 21"/>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a:t>Click to edit Master title style</a:t>
            </a:r>
          </a:p>
        </p:txBody>
      </p:sp>
    </p:spTree>
    <p:extLst>
      <p:ext uri="{BB962C8B-B14F-4D97-AF65-F5344CB8AC3E}">
        <p14:creationId xmlns:p14="http://schemas.microsoft.com/office/powerpoint/2010/main" val="3207093856"/>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guide id="3" orient="horz" pos="16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3">
            <a:alphaModFix amt="9000"/>
            <a:duotone>
              <a:prstClr val="black"/>
              <a:schemeClr val="accent3">
                <a:tint val="45000"/>
                <a:satMod val="400000"/>
              </a:schemeClr>
            </a:duotone>
            <a:lum/>
            <a:extLst>
              <a:ext uri="{BEBA8EAE-BF5A-486C-A8C5-ECC9F3942E4B}">
                <a14:imgProps xmlns:a14="http://schemas.microsoft.com/office/drawing/2010/main">
                  <a14:imgLayer r:embed="rId14">
                    <a14:imgEffect>
                      <a14:saturation sat="143000"/>
                    </a14:imgEffect>
                  </a14:imgLayer>
                </a14:imgProps>
              </a:ext>
            </a:extLst>
          </a:blip>
          <a:srcRect/>
          <a:stretch>
            <a:fillRect t="-39000" b="-39000"/>
          </a:stretch>
        </a:blipFill>
        <a:effectLst/>
      </p:bgPr>
    </p:bg>
    <p:spTree>
      <p:nvGrpSpPr>
        <p:cNvPr id="1" name=""/>
        <p:cNvGrpSpPr/>
        <p:nvPr/>
      </p:nvGrpSpPr>
      <p:grpSpPr>
        <a:xfrm>
          <a:off x="0" y="0"/>
          <a:ext cx="0" cy="0"/>
          <a:chOff x="0" y="0"/>
          <a:chExt cx="0" cy="0"/>
        </a:xfrm>
      </p:grpSpPr>
      <p:sp>
        <p:nvSpPr>
          <p:cNvPr id="14" name="Date Placeholder 13"/>
          <p:cNvSpPr>
            <a:spLocks noGrp="1"/>
          </p:cNvSpPr>
          <p:nvPr>
            <p:ph type="dt" sz="half" idx="2"/>
          </p:nvPr>
        </p:nvSpPr>
        <p:spPr>
          <a:xfrm>
            <a:off x="609600" y="6416676"/>
            <a:ext cx="28448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5A1FA4A4-99CC-4C68-84DF-EA555294FA15}" type="datetime1">
              <a:rPr lang="en-US" smtClean="0"/>
              <a:t>7/3/2018</a:t>
            </a:fld>
            <a:endParaRPr lang="en-US"/>
          </a:p>
        </p:txBody>
      </p:sp>
      <p:sp>
        <p:nvSpPr>
          <p:cNvPr id="3" name="Footer Placeholder 2"/>
          <p:cNvSpPr>
            <a:spLocks noGrp="1"/>
          </p:cNvSpPr>
          <p:nvPr>
            <p:ph type="ftr" sz="quarter" idx="3"/>
          </p:nvPr>
        </p:nvSpPr>
        <p:spPr>
          <a:xfrm>
            <a:off x="4165600" y="6416676"/>
            <a:ext cx="3860800" cy="365125"/>
          </a:xfrm>
          <a:prstGeom prst="rect">
            <a:avLst/>
          </a:prstGeom>
        </p:spPr>
        <p:txBody>
          <a:bodyPr vert="horz" anchor="b"/>
          <a:lstStyle>
            <a:lvl1pPr algn="ctr" eaLnBrk="1" latinLnBrk="0" hangingPunct="1">
              <a:defRPr kumimoji="0" sz="1200">
                <a:solidFill>
                  <a:schemeClr val="tx1">
                    <a:shade val="50000"/>
                  </a:schemeClr>
                </a:solidFill>
              </a:defRPr>
            </a:lvl1pPr>
          </a:lstStyle>
          <a:p>
            <a:r>
              <a:rPr lang="en-US"/>
              <a:t>© Ross Brown Psychometrics, 2018</a:t>
            </a:r>
          </a:p>
        </p:txBody>
      </p:sp>
      <p:sp>
        <p:nvSpPr>
          <p:cNvPr id="23" name="Slide Number Placeholder 22"/>
          <p:cNvSpPr>
            <a:spLocks noGrp="1"/>
          </p:cNvSpPr>
          <p:nvPr>
            <p:ph type="sldNum" sz="quarter" idx="4"/>
          </p:nvPr>
        </p:nvSpPr>
        <p:spPr>
          <a:xfrm>
            <a:off x="10566400" y="6416676"/>
            <a:ext cx="1016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401CF334-2D5C-4859-84A6-CA7E6E43FAEB}" type="slidenum">
              <a:rPr lang="en-US" smtClean="0"/>
              <a:t>‹#›</a:t>
            </a:fld>
            <a:endParaRPr lang="en-US"/>
          </a:p>
        </p:txBody>
      </p:sp>
      <p:grpSp>
        <p:nvGrpSpPr>
          <p:cNvPr id="24" name="Group 18"/>
          <p:cNvGrpSpPr>
            <a:grpSpLocks/>
          </p:cNvGrpSpPr>
          <p:nvPr/>
        </p:nvGrpSpPr>
        <p:grpSpPr bwMode="auto">
          <a:xfrm>
            <a:off x="4263969" y="1960564"/>
            <a:ext cx="3762431" cy="4821237"/>
            <a:chOff x="1365" y="355"/>
            <a:chExt cx="3024" cy="3875"/>
          </a:xfrm>
          <a:solidFill>
            <a:schemeClr val="bg2">
              <a:lumMod val="50000"/>
              <a:alpha val="20000"/>
            </a:schemeClr>
          </a:solidFill>
        </p:grpSpPr>
        <p:sp>
          <p:nvSpPr>
            <p:cNvPr id="25"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3" name="Text Placeholder 12"/>
          <p:cNvSpPr>
            <a:spLocks noGrp="1"/>
          </p:cNvSpPr>
          <p:nvPr>
            <p:ph type="body" idx="1"/>
          </p:nvPr>
        </p:nvSpPr>
        <p:spPr>
          <a:xfrm>
            <a:off x="609600" y="1600200"/>
            <a:ext cx="10972800" cy="4709160"/>
          </a:xfrm>
          <a:prstGeom prst="rect">
            <a:avLst/>
          </a:prstGeom>
        </p:spPr>
        <p:txBody>
          <a:bodyPr vert="horz">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itle Placeholder 21"/>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a:t>Click to edit Master title style</a:t>
            </a:r>
          </a:p>
        </p:txBody>
      </p:sp>
    </p:spTree>
    <p:extLst>
      <p:ext uri="{BB962C8B-B14F-4D97-AF65-F5344CB8AC3E}">
        <p14:creationId xmlns:p14="http://schemas.microsoft.com/office/powerpoint/2010/main" val="776694693"/>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guide id="3" orient="horz" pos="16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1.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8.xml"/><Relationship Id="rId5" Type="http://schemas.openxmlformats.org/officeDocument/2006/relationships/customXml" Target="../ink/ink3.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notesSlide" Target="../notesSlides/notesSlide12.xml"/><Relationship Id="rId17" Type="http://schemas.openxmlformats.org/officeDocument/2006/relationships/customXml" Target="../ink/ink7.xml"/><Relationship Id="rId2" Type="http://schemas.openxmlformats.org/officeDocument/2006/relationships/slideLayout" Target="../slideLayouts/slideLayout2.xml"/><Relationship Id="rId16" Type="http://schemas.openxmlformats.org/officeDocument/2006/relationships/image" Target="../media/image15.emf"/><Relationship Id="rId1" Type="http://schemas.openxmlformats.org/officeDocument/2006/relationships/tags" Target="../tags/tag9.xml"/><Relationship Id="rId11" Type="http://schemas.openxmlformats.org/officeDocument/2006/relationships/customXml" Target="../ink/ink6.xml"/><Relationship Id="rId5" Type="http://schemas.openxmlformats.org/officeDocument/2006/relationships/customXml" Target="../ink/ink4.xml"/><Relationship Id="rId10" Type="http://schemas.openxmlformats.org/officeDocument/2006/relationships/image" Target="../media/image14.emf"/><Relationship Id="rId4" Type="http://schemas.openxmlformats.org/officeDocument/2006/relationships/image" Target="../media/image18.PNG"/><Relationship Id="rId9" Type="http://schemas.openxmlformats.org/officeDocument/2006/relationships/customXml" Target="../ink/ink5.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3.m4a"/><Relationship Id="rId7" Type="http://schemas.openxmlformats.org/officeDocument/2006/relationships/image" Target="../media/image5.PNG"/><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3.xml"/><Relationship Id="rId4" Type="http://schemas.openxmlformats.org/officeDocument/2006/relationships/slideLayout" Target="../slideLayouts/slideLayout2.xml"/><Relationship Id="rId9"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audio" Target="../media/media4.m4a"/><Relationship Id="rId7" Type="http://schemas.openxmlformats.org/officeDocument/2006/relationships/customXml" Target="../ink/ink1.xml"/><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7.png"/><Relationship Id="rId11" Type="http://schemas.openxmlformats.org/officeDocument/2006/relationships/image" Target="../media/image3.png"/><Relationship Id="rId5" Type="http://schemas.openxmlformats.org/officeDocument/2006/relationships/notesSlide" Target="../notesSlides/notesSlide4.xml"/><Relationship Id="rId10" Type="http://schemas.openxmlformats.org/officeDocument/2006/relationships/image" Target="../media/image8.emf"/><Relationship Id="rId4" Type="http://schemas.openxmlformats.org/officeDocument/2006/relationships/slideLayout" Target="../slideLayouts/slideLayout13.xml"/><Relationship Id="rId9" Type="http://schemas.openxmlformats.org/officeDocument/2006/relationships/customXml" Target="../ink/ink2.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5.m4a"/><Relationship Id="rId7" Type="http://schemas.openxmlformats.org/officeDocument/2006/relationships/image" Target="../media/image9.png"/><Relationship Id="rId2" Type="http://schemas.microsoft.com/office/2007/relationships/media" Target="../media/media5.m4a"/><Relationship Id="rId1" Type="http://schemas.openxmlformats.org/officeDocument/2006/relationships/tags" Target="../tags/tag3.xml"/><Relationship Id="rId6" Type="http://schemas.openxmlformats.org/officeDocument/2006/relationships/image" Target="../media/image8.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3.png"/><Relationship Id="rId2" Type="http://schemas.microsoft.com/office/2007/relationships/media" Target="../media/media6.m4a"/><Relationship Id="rId1" Type="http://schemas.openxmlformats.org/officeDocument/2006/relationships/tags" Target="../tags/tag4.xml"/><Relationship Id="rId6" Type="http://schemas.openxmlformats.org/officeDocument/2006/relationships/image" Target="../media/image10.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6.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3A881F6-FAED-4C14-B9BF-25CA530833E1}"/>
              </a:ext>
            </a:extLst>
          </p:cNvPr>
          <p:cNvSpPr>
            <a:spLocks noGrp="1"/>
          </p:cNvSpPr>
          <p:nvPr>
            <p:ph type="ftr" sz="quarter" idx="11"/>
          </p:nvPr>
        </p:nvSpPr>
        <p:spPr/>
        <p:txBody>
          <a:bodyPr/>
          <a:lstStyle/>
          <a:p>
            <a:r>
              <a:rPr lang="en-US">
                <a:latin typeface="MS UI Gothic" panose="020B0600070205080204" pitchFamily="34" charset="-128"/>
                <a:ea typeface="MS UI Gothic" panose="020B0600070205080204" pitchFamily="34" charset="-128"/>
              </a:rPr>
              <a:t>© Ross Brown Data Science and Psychometrics, 2018</a:t>
            </a:r>
            <a:endParaRPr lang="en-US" dirty="0">
              <a:latin typeface="MS UI Gothic" panose="020B0600070205080204" pitchFamily="34" charset="-128"/>
              <a:ea typeface="MS UI Gothic" panose="020B0600070205080204" pitchFamily="34" charset="-128"/>
            </a:endParaRPr>
          </a:p>
        </p:txBody>
      </p:sp>
      <p:sp>
        <p:nvSpPr>
          <p:cNvPr id="3" name="Subtitle 2"/>
          <p:cNvSpPr>
            <a:spLocks noGrp="1"/>
          </p:cNvSpPr>
          <p:nvPr>
            <p:ph type="subTitle" idx="1"/>
          </p:nvPr>
        </p:nvSpPr>
        <p:spPr>
          <a:xfrm>
            <a:off x="562707" y="4557732"/>
            <a:ext cx="8534400" cy="936581"/>
          </a:xfrm>
        </p:spPr>
        <p:txBody>
          <a:bodyPr>
            <a:normAutofit/>
          </a:bodyPr>
          <a:lstStyle/>
          <a:p>
            <a:r>
              <a:rPr lang="en-US" sz="2400" dirty="0">
                <a:solidFill>
                  <a:schemeClr val="bg2"/>
                </a:solidFill>
                <a:latin typeface="MS UI Gothic" panose="020B0600070205080204" pitchFamily="34" charset="-128"/>
                <a:ea typeface="MS UI Gothic" panose="020B0600070205080204" pitchFamily="34" charset="-128"/>
              </a:rPr>
              <a:t>Ross Brown Data Science and Psychometrics</a:t>
            </a:r>
          </a:p>
        </p:txBody>
      </p:sp>
      <p:sp>
        <p:nvSpPr>
          <p:cNvPr id="2" name="Title 1"/>
          <p:cNvSpPr>
            <a:spLocks noGrp="1"/>
          </p:cNvSpPr>
          <p:nvPr>
            <p:ph type="ctrTitle"/>
          </p:nvPr>
        </p:nvSpPr>
        <p:spPr>
          <a:xfrm>
            <a:off x="758651" y="2063931"/>
            <a:ext cx="8894800" cy="2063931"/>
          </a:xfrm>
          <a:ln>
            <a:noFill/>
          </a:ln>
          <a:scene3d>
            <a:camera prst="orthographicFront"/>
            <a:lightRig rig="soft" dir="t">
              <a:rot lat="0" lon="0" rev="17220000"/>
            </a:lightRig>
          </a:scene3d>
          <a:sp3d prstMaterial="softEdge"/>
        </p:spPr>
        <p:txBody>
          <a:bodyPr>
            <a:normAutofit/>
            <a:scene3d>
              <a:camera prst="orthographicFront"/>
              <a:lightRig rig="soft" dir="t">
                <a:rot lat="0" lon="0" rev="17220000"/>
              </a:lightRig>
            </a:scene3d>
            <a:sp3d prstMaterial="softEdge">
              <a:bevelT w="38100" h="38100"/>
            </a:sp3d>
          </a:bodyPr>
          <a:lstStyle/>
          <a:p>
            <a:r>
              <a:rPr lang="en-US" sz="6000" cap="none"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Are worse winters predictive of alcoholism?</a:t>
            </a:r>
          </a:p>
        </p:txBody>
      </p:sp>
      <p:sp>
        <p:nvSpPr>
          <p:cNvPr id="5" name="Title 1">
            <a:extLst>
              <a:ext uri="{FF2B5EF4-FFF2-40B4-BE49-F238E27FC236}">
                <a16:creationId xmlns:a16="http://schemas.microsoft.com/office/drawing/2014/main" id="{2D8EF03A-172D-45D2-8139-BA9C85D934B2}"/>
              </a:ext>
            </a:extLst>
          </p:cNvPr>
          <p:cNvSpPr txBox="1">
            <a:spLocks/>
          </p:cNvSpPr>
          <p:nvPr/>
        </p:nvSpPr>
        <p:spPr>
          <a:xfrm>
            <a:off x="737423" y="440599"/>
            <a:ext cx="10972800" cy="1305310"/>
          </a:xfrm>
          <a:prstGeom prst="rect">
            <a:avLst/>
          </a:prstGeom>
          <a:ln>
            <a:noFill/>
          </a:ln>
          <a:scene3d>
            <a:camera prst="orthographicFront"/>
            <a:lightRig rig="soft" dir="t">
              <a:rot lat="0" lon="0" rev="17220000"/>
            </a:lightRig>
          </a:scene3d>
          <a:sp3d prstMaterial="softEdge"/>
        </p:spPr>
        <p:txBody>
          <a:bodyPr vert="horz" lIns="45720" tIns="0" rIns="45720" bIns="0" anchor="b">
            <a:normAutofit fontScale="97500"/>
            <a:scene3d>
              <a:camera prst="orthographicFront"/>
              <a:lightRig rig="soft" dir="t">
                <a:rot lat="0" lon="0" rev="17220000"/>
              </a:lightRig>
            </a:scene3d>
            <a:sp3d prstMaterial="softEdge">
              <a:bevelT w="38100" h="38100"/>
            </a:sp3d>
          </a:bodyPr>
          <a:lstStyle>
            <a:lvl1pPr algn="l" rtl="0" eaLnBrk="1" latinLnBrk="0" hangingPunct="1">
              <a:spcBef>
                <a:spcPct val="0"/>
              </a:spcBef>
              <a:buNone/>
              <a:defRPr kumimoji="0" sz="4800" b="1" kern="1200" cap="all" baseline="0">
                <a:ln w="6350">
                  <a:noFill/>
                </a:ln>
                <a:solidFill>
                  <a:schemeClr val="accent2"/>
                </a:solidFill>
                <a:effectLst>
                  <a:outerShdw blurRad="127000" dist="200000" dir="2700000" algn="tl" rotWithShape="0">
                    <a:srgbClr val="000000">
                      <a:alpha val="30000"/>
                    </a:srgbClr>
                  </a:outerShdw>
                </a:effectLst>
                <a:latin typeface="+mj-lt"/>
                <a:ea typeface="+mj-ea"/>
                <a:cs typeface="+mj-cs"/>
              </a:defRPr>
            </a:lvl1pPr>
          </a:lstStyle>
          <a:p>
            <a:r>
              <a:rPr lang="en-US" sz="3200" cap="none"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To better manage staffing, a treatment provider </a:t>
            </a:r>
            <a:br>
              <a:rPr lang="en-US" sz="3200" cap="none"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200" cap="none"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asks a data scientist:</a:t>
            </a:r>
          </a:p>
        </p:txBody>
      </p:sp>
      <p:pic>
        <p:nvPicPr>
          <p:cNvPr id="8" name="Audio 7">
            <a:hlinkClick r:id="" action="ppaction://media"/>
            <a:extLst>
              <a:ext uri="{FF2B5EF4-FFF2-40B4-BE49-F238E27FC236}">
                <a16:creationId xmlns:a16="http://schemas.microsoft.com/office/drawing/2014/main" id="{B3C9DFF9-DD1C-42E5-A3C5-E9BF7CEBD0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97645743"/>
      </p:ext>
    </p:extLst>
  </p:cSld>
  <p:clrMapOvr>
    <a:masterClrMapping/>
  </p:clrMapOvr>
  <mc:AlternateContent xmlns:mc="http://schemas.openxmlformats.org/markup-compatibility/2006" xmlns:p14="http://schemas.microsoft.com/office/powerpoint/2010/main">
    <mc:Choice Requires="p14">
      <p:transition spd="med" p14:dur="700" advTm="36753">
        <p:fade/>
      </p:transition>
    </mc:Choice>
    <mc:Fallback xmlns="">
      <p:transition spd="med" advTm="3675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r>
              <a:rPr lang="en-US"/>
              <a:t>© Ross Brown Data Science and Psychometrics, 2018</a:t>
            </a:r>
          </a:p>
        </p:txBody>
      </p:sp>
      <p:sp>
        <p:nvSpPr>
          <p:cNvPr id="14" name="Content Placeholder 13"/>
          <p:cNvSpPr>
            <a:spLocks noGrp="1"/>
          </p:cNvSpPr>
          <p:nvPr>
            <p:ph idx="1"/>
          </p:nvPr>
        </p:nvSpPr>
        <p:spPr>
          <a:xfrm>
            <a:off x="465908" y="1976284"/>
            <a:ext cx="10972800" cy="3333135"/>
          </a:xfrm>
        </p:spPr>
        <p:txBody>
          <a:bodyPr>
            <a:normAutofit/>
          </a:bodyPr>
          <a:lstStyle/>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Relationship appears to be reversed.</a:t>
            </a:r>
          </a:p>
          <a:p>
            <a:pPr>
              <a:lnSpc>
                <a:spcPct val="150000"/>
              </a:lnSpc>
              <a:buFont typeface="Wingdings" panose="05000000000000000000" pitchFamily="2" charset="2"/>
              <a:buChar char="v"/>
            </a:pPr>
            <a:r>
              <a:rPr lang="en-US" sz="2400" i="1" dirty="0">
                <a:solidFill>
                  <a:schemeClr val="bg2"/>
                </a:solidFill>
                <a:latin typeface="MS UI Gothic" panose="020B0600070205080204" pitchFamily="34" charset="-128"/>
                <a:ea typeface="MS UI Gothic" panose="020B0600070205080204" pitchFamily="34" charset="-128"/>
              </a:rPr>
              <a:t>Milder</a:t>
            </a:r>
            <a:r>
              <a:rPr lang="en-US" sz="2400" dirty="0">
                <a:solidFill>
                  <a:schemeClr val="bg2"/>
                </a:solidFill>
                <a:latin typeface="MS UI Gothic" panose="020B0600070205080204" pitchFamily="34" charset="-128"/>
                <a:ea typeface="MS UI Gothic" panose="020B0600070205080204" pitchFamily="34" charset="-128"/>
              </a:rPr>
              <a:t> winter weather coincides with more alcoholism admissions.</a:t>
            </a:r>
          </a:p>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We can make predictions from negative relationships</a:t>
            </a:r>
          </a:p>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Let’s look as some numbers describing these negative relationships</a:t>
            </a:r>
          </a:p>
        </p:txBody>
      </p:sp>
      <p:sp>
        <p:nvSpPr>
          <p:cNvPr id="13" name="Title 12"/>
          <p:cNvSpPr>
            <a:spLocks noGrp="1"/>
          </p:cNvSpPr>
          <p:nvPr>
            <p:ph type="title"/>
          </p:nvPr>
        </p:nvSpPr>
        <p:spPr>
          <a:xfrm>
            <a:off x="200094" y="274638"/>
            <a:ext cx="10972800" cy="1397408"/>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Initial data visualization:</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Revise hypothesis</a:t>
            </a:r>
          </a:p>
        </p:txBody>
      </p:sp>
    </p:spTree>
    <p:custDataLst>
      <p:tags r:id="rId1"/>
    </p:custDataLst>
    <p:extLst>
      <p:ext uri="{BB962C8B-B14F-4D97-AF65-F5344CB8AC3E}">
        <p14:creationId xmlns:p14="http://schemas.microsoft.com/office/powerpoint/2010/main" val="2072994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2">
            <a:extLst>
              <a:ext uri="{FF2B5EF4-FFF2-40B4-BE49-F238E27FC236}">
                <a16:creationId xmlns:a16="http://schemas.microsoft.com/office/drawing/2014/main" id="{37D1CBA8-AFA9-4ED6-834E-2F0FC8996EDE}"/>
              </a:ext>
            </a:extLst>
          </p:cNvPr>
          <p:cNvSpPr>
            <a:spLocks noGrp="1"/>
          </p:cNvSpPr>
          <p:nvPr>
            <p:ph type="title"/>
          </p:nvPr>
        </p:nvSpPr>
        <p:spPr>
          <a:xfrm>
            <a:off x="237183" y="81674"/>
            <a:ext cx="5137702" cy="1843598"/>
          </a:xfrm>
        </p:spPr>
        <p:txBody>
          <a:bodyPr>
            <a:normAutofit/>
          </a:bodyPr>
          <a:lstStyle/>
          <a:p>
            <a:r>
              <a:rPr lang="en-US" sz="28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Quantifying degree to which alcohol admits increase as winter severity decreases:</a:t>
            </a:r>
          </a:p>
        </p:txBody>
      </p:sp>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Psychometrics, 2018</a:t>
            </a:r>
          </a:p>
        </p:txBody>
      </p:sp>
      <p:pic>
        <p:nvPicPr>
          <p:cNvPr id="4" name="Picture 3">
            <a:extLst>
              <a:ext uri="{FF2B5EF4-FFF2-40B4-BE49-F238E27FC236}">
                <a16:creationId xmlns:a16="http://schemas.microsoft.com/office/drawing/2014/main" id="{A5E2731D-C76E-4C07-A2AB-A25F6B2ABA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78286" y="32657"/>
            <a:ext cx="5298418" cy="6858000"/>
          </a:xfrm>
          <a:prstGeom prst="rect">
            <a:avLst/>
          </a:prstGeom>
        </p:spPr>
      </p:pic>
      <p:sp>
        <p:nvSpPr>
          <p:cNvPr id="7" name="Oval 6">
            <a:extLst>
              <a:ext uri="{FF2B5EF4-FFF2-40B4-BE49-F238E27FC236}">
                <a16:creationId xmlns:a16="http://schemas.microsoft.com/office/drawing/2014/main" id="{0F54F17A-4AD5-4645-B9BC-F8F14A4D922F}"/>
              </a:ext>
            </a:extLst>
          </p:cNvPr>
          <p:cNvSpPr/>
          <p:nvPr/>
        </p:nvSpPr>
        <p:spPr>
          <a:xfrm>
            <a:off x="8883256" y="2269516"/>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7A6C43C-2B01-470F-8FDC-A40D68EF8C95}"/>
              </a:ext>
            </a:extLst>
          </p:cNvPr>
          <p:cNvSpPr/>
          <p:nvPr/>
        </p:nvSpPr>
        <p:spPr>
          <a:xfrm>
            <a:off x="9406434" y="3916932"/>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0657008-4A29-4FA4-B026-CF594CDFE657}"/>
              </a:ext>
            </a:extLst>
          </p:cNvPr>
          <p:cNvSpPr/>
          <p:nvPr/>
        </p:nvSpPr>
        <p:spPr>
          <a:xfrm>
            <a:off x="8373478" y="175874"/>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83E6C68-7878-4CA0-839A-5D69B37FD428}"/>
              </a:ext>
            </a:extLst>
          </p:cNvPr>
          <p:cNvSpPr/>
          <p:nvPr/>
        </p:nvSpPr>
        <p:spPr>
          <a:xfrm>
            <a:off x="8373477" y="1770749"/>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090F985-1EAA-4A53-85BA-C1192A0B8152}"/>
              </a:ext>
            </a:extLst>
          </p:cNvPr>
          <p:cNvSpPr/>
          <p:nvPr/>
        </p:nvSpPr>
        <p:spPr>
          <a:xfrm>
            <a:off x="8399953" y="3353615"/>
            <a:ext cx="578946"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49C04D1-764A-4C06-9B15-D6E24E1B3602}"/>
              </a:ext>
            </a:extLst>
          </p:cNvPr>
          <p:cNvSpPr/>
          <p:nvPr/>
        </p:nvSpPr>
        <p:spPr>
          <a:xfrm>
            <a:off x="8399953" y="6085129"/>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31" name="Ink 30">
                <a:extLst>
                  <a:ext uri="{FF2B5EF4-FFF2-40B4-BE49-F238E27FC236}">
                    <a16:creationId xmlns:a16="http://schemas.microsoft.com/office/drawing/2014/main" id="{4DFF7410-EAC6-445D-A343-5F82552EBACA}"/>
                  </a:ext>
                </a:extLst>
              </p14:cNvPr>
              <p14:cNvContentPartPr/>
              <p14:nvPr/>
            </p14:nvContentPartPr>
            <p14:xfrm>
              <a:off x="6705480" y="7556360"/>
              <a:ext cx="360" cy="360"/>
            </p14:xfrm>
          </p:contentPart>
        </mc:Choice>
        <mc:Fallback xmlns="">
          <p:pic>
            <p:nvPicPr>
              <p:cNvPr id="31" name="Ink 30">
                <a:extLst>
                  <a:ext uri="{FF2B5EF4-FFF2-40B4-BE49-F238E27FC236}">
                    <a16:creationId xmlns:a16="http://schemas.microsoft.com/office/drawing/2014/main" id="{4DFF7410-EAC6-445D-A343-5F82552EBACA}"/>
                  </a:ext>
                </a:extLst>
              </p:cNvPr>
              <p:cNvPicPr/>
              <p:nvPr/>
            </p:nvPicPr>
            <p:blipFill>
              <a:blip r:embed="rId8"/>
              <a:stretch>
                <a:fillRect/>
              </a:stretch>
            </p:blipFill>
            <p:spPr>
              <a:xfrm>
                <a:off x="6669480" y="7484360"/>
                <a:ext cx="72000" cy="144000"/>
              </a:xfrm>
              <a:prstGeom prst="rect">
                <a:avLst/>
              </a:prstGeom>
            </p:spPr>
          </p:pic>
        </mc:Fallback>
      </mc:AlternateContent>
      <p:sp>
        <p:nvSpPr>
          <p:cNvPr id="54" name="Oval 53">
            <a:extLst>
              <a:ext uri="{FF2B5EF4-FFF2-40B4-BE49-F238E27FC236}">
                <a16:creationId xmlns:a16="http://schemas.microsoft.com/office/drawing/2014/main" id="{B4B05BA5-5DB9-4F94-9421-FE2882A38D75}"/>
              </a:ext>
            </a:extLst>
          </p:cNvPr>
          <p:cNvSpPr/>
          <p:nvPr/>
        </p:nvSpPr>
        <p:spPr>
          <a:xfrm>
            <a:off x="8947636" y="3380502"/>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BCB61331-607B-4F34-8599-B853FCA7C386}"/>
              </a:ext>
            </a:extLst>
          </p:cNvPr>
          <p:cNvSpPr/>
          <p:nvPr/>
        </p:nvSpPr>
        <p:spPr>
          <a:xfrm>
            <a:off x="10240963" y="4587790"/>
            <a:ext cx="645776" cy="608154"/>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237183" y="2269516"/>
            <a:ext cx="5467445" cy="4512286"/>
          </a:xfrm>
        </p:spPr>
        <p:txBody>
          <a:bodyPr>
            <a:noAutofit/>
          </a:bodyPr>
          <a:lstStyle/>
          <a:p>
            <a:pPr marL="0" indent="-342900">
              <a:spcBef>
                <a:spcPts val="0"/>
              </a:spcBef>
              <a:spcAft>
                <a:spcPts val="600"/>
              </a:spcAft>
              <a:buFont typeface="Wingdings" panose="05000000000000000000" pitchFamily="2" charset="2"/>
              <a:buChar char="v"/>
            </a:pPr>
            <a:r>
              <a:rPr lang="en-US" sz="2400" u="dotted" spc="150">
                <a:solidFill>
                  <a:schemeClr val="bg1"/>
                </a:solidFill>
                <a:uFill>
                  <a:solidFill>
                    <a:schemeClr val="accent2"/>
                  </a:solidFill>
                </a:uFill>
                <a:latin typeface="MS UI Gothic" panose="020B0600070205080204" pitchFamily="34" charset="-128"/>
                <a:ea typeface="MS UI Gothic" panose="020B0600070205080204" pitchFamily="34" charset="-128"/>
              </a:rPr>
              <a:t>Negative</a:t>
            </a:r>
            <a:r>
              <a:rPr lang="en-US" sz="2400">
                <a:solidFill>
                  <a:schemeClr val="bg1"/>
                </a:solidFill>
                <a:latin typeface="MS UI Gothic" panose="020B0600070205080204" pitchFamily="34" charset="-128"/>
                <a:ea typeface="MS UI Gothic" panose="020B0600070205080204" pitchFamily="34" charset="-128"/>
              </a:rPr>
              <a:t> correlation (i</a:t>
            </a:r>
            <a:r>
              <a:rPr lang="en-US" sz="2400" dirty="0">
                <a:solidFill>
                  <a:schemeClr val="bg1"/>
                </a:solidFill>
                <a:latin typeface="MS UI Gothic" panose="020B0600070205080204" pitchFamily="34" charset="-128"/>
                <a:ea typeface="MS UI Gothic" panose="020B0600070205080204" pitchFamily="34" charset="-128"/>
              </a:rPr>
              <a:t>.e., -0.3) means one goes up while the other goes down. </a:t>
            </a:r>
          </a:p>
          <a:p>
            <a:pPr marL="0" indent="-342900">
              <a:spcBef>
                <a:spcPts val="0"/>
              </a:spcBef>
              <a:spcAft>
                <a:spcPts val="600"/>
              </a:spcAft>
              <a:buFont typeface="Wingdings" panose="05000000000000000000" pitchFamily="2" charset="2"/>
              <a:buChar char="v"/>
            </a:pPr>
            <a:endParaRPr lang="en-US" sz="2400" dirty="0">
              <a:solidFill>
                <a:schemeClr val="bg1"/>
              </a:solidFill>
              <a:latin typeface="MS UI Gothic" panose="020B0600070205080204" pitchFamily="34" charset="-128"/>
              <a:ea typeface="MS UI Gothic" panose="020B0600070205080204" pitchFamily="34" charset="-128"/>
            </a:endParaRPr>
          </a:p>
          <a:p>
            <a:pPr marL="0" indent="-342900">
              <a:spcBef>
                <a:spcPts val="0"/>
              </a:spcBef>
              <a:spcAft>
                <a:spcPts val="600"/>
              </a:spcAft>
              <a:buFont typeface="Wingdings" panose="05000000000000000000" pitchFamily="2" charset="2"/>
              <a:buChar char="v"/>
            </a:pPr>
            <a:r>
              <a:rPr lang="en-US" sz="2400" dirty="0">
                <a:solidFill>
                  <a:schemeClr val="bg1"/>
                </a:solidFill>
                <a:latin typeface="MS UI Gothic" panose="020B0600070205080204" pitchFamily="34" charset="-128"/>
                <a:ea typeface="MS UI Gothic" panose="020B0600070205080204" pitchFamily="34" charset="-128"/>
              </a:rPr>
              <a:t>We have mostly </a:t>
            </a:r>
            <a:r>
              <a:rPr lang="en-US" sz="2400" u="dotted" spc="150" dirty="0">
                <a:solidFill>
                  <a:schemeClr val="bg1"/>
                </a:solidFill>
                <a:uFill>
                  <a:solidFill>
                    <a:schemeClr val="accent2"/>
                  </a:solidFill>
                </a:uFill>
                <a:latin typeface="MS UI Gothic" panose="020B0600070205080204" pitchFamily="34" charset="-128"/>
                <a:ea typeface="MS UI Gothic" panose="020B0600070205080204" pitchFamily="34" charset="-128"/>
              </a:rPr>
              <a:t>negative</a:t>
            </a:r>
            <a:r>
              <a:rPr lang="en-US" sz="2400" dirty="0">
                <a:solidFill>
                  <a:schemeClr val="bg1"/>
                </a:solidFill>
                <a:latin typeface="MS UI Gothic" panose="020B0600070205080204" pitchFamily="34" charset="-128"/>
                <a:ea typeface="MS UI Gothic" panose="020B0600070205080204" pitchFamily="34" charset="-128"/>
              </a:rPr>
              <a:t> relationships between alcohol admissions and its subgroups and the winter weather severity measures.</a:t>
            </a:r>
          </a:p>
          <a:p>
            <a:pPr marL="0" indent="-342900">
              <a:spcBef>
                <a:spcPts val="0"/>
              </a:spcBef>
              <a:spcAft>
                <a:spcPts val="600"/>
              </a:spcAft>
              <a:buFont typeface="Wingdings" panose="05000000000000000000" pitchFamily="2" charset="2"/>
              <a:buChar char="v"/>
            </a:pPr>
            <a:endParaRPr lang="en-US" sz="2400" dirty="0">
              <a:solidFill>
                <a:schemeClr val="bg1"/>
              </a:solidFill>
              <a:latin typeface="MS UI Gothic" panose="020B0600070205080204" pitchFamily="34" charset="-128"/>
              <a:ea typeface="MS UI Gothic" panose="020B0600070205080204" pitchFamily="34" charset="-128"/>
            </a:endParaRPr>
          </a:p>
          <a:p>
            <a:pPr marL="0" indent="-342900">
              <a:spcBef>
                <a:spcPts val="0"/>
              </a:spcBef>
              <a:spcAft>
                <a:spcPts val="600"/>
              </a:spcAft>
              <a:buFont typeface="Wingdings" panose="05000000000000000000" pitchFamily="2" charset="2"/>
              <a:buChar char="v"/>
            </a:pPr>
            <a:r>
              <a:rPr lang="en-US" sz="2400" b="1" dirty="0">
                <a:solidFill>
                  <a:srgbClr val="3D7E92"/>
                </a:solidFill>
                <a:latin typeface="MS UI Gothic" panose="020B0600070205080204" pitchFamily="34" charset="-128"/>
                <a:ea typeface="MS UI Gothic" panose="020B0600070205080204" pitchFamily="34" charset="-128"/>
              </a:rPr>
              <a:t>Darker</a:t>
            </a:r>
            <a:r>
              <a:rPr lang="en-US" sz="2400" dirty="0">
                <a:solidFill>
                  <a:schemeClr val="bg2"/>
                </a:solidFill>
                <a:latin typeface="MS UI Gothic" panose="020B0600070205080204" pitchFamily="34" charset="-128"/>
                <a:ea typeface="MS UI Gothic" panose="020B0600070205080204" pitchFamily="34" charset="-128"/>
              </a:rPr>
              <a:t> </a:t>
            </a:r>
            <a:r>
              <a:rPr lang="en-US" sz="2400" b="1" dirty="0">
                <a:solidFill>
                  <a:srgbClr val="3D7E92"/>
                </a:solidFill>
                <a:latin typeface="MS UI Gothic" panose="020B0600070205080204" pitchFamily="34" charset="-128"/>
                <a:ea typeface="MS UI Gothic" panose="020B0600070205080204" pitchFamily="34" charset="-128"/>
              </a:rPr>
              <a:t>the</a:t>
            </a:r>
            <a:r>
              <a:rPr lang="en-US" sz="2400" dirty="0">
                <a:solidFill>
                  <a:schemeClr val="bg2"/>
                </a:solidFill>
                <a:latin typeface="MS UI Gothic" panose="020B0600070205080204" pitchFamily="34" charset="-128"/>
                <a:ea typeface="MS UI Gothic" panose="020B0600070205080204" pitchFamily="34" charset="-128"/>
              </a:rPr>
              <a:t> </a:t>
            </a:r>
            <a:r>
              <a:rPr lang="en-US" sz="2400" dirty="0">
                <a:solidFill>
                  <a:srgbClr val="3D7E92"/>
                </a:solidFill>
                <a:latin typeface="MS UI Gothic" panose="020B0600070205080204" pitchFamily="34" charset="-128"/>
                <a:ea typeface="MS UI Gothic" panose="020B0600070205080204" pitchFamily="34" charset="-128"/>
              </a:rPr>
              <a:t>cell</a:t>
            </a:r>
            <a:r>
              <a:rPr lang="en-US" sz="2400" b="1" dirty="0">
                <a:solidFill>
                  <a:srgbClr val="3D7E92"/>
                </a:solidFill>
                <a:latin typeface="MS UI Gothic" panose="020B0600070205080204" pitchFamily="34" charset="-128"/>
                <a:ea typeface="MS UI Gothic" panose="020B0600070205080204" pitchFamily="34" charset="-128"/>
              </a:rPr>
              <a:t> </a:t>
            </a:r>
            <a:r>
              <a:rPr lang="en-US" sz="2400" b="1" dirty="0">
                <a:solidFill>
                  <a:srgbClr val="AECBD3"/>
                </a:solidFill>
                <a:latin typeface="MS UI Gothic" panose="020B0600070205080204" pitchFamily="34" charset="-128"/>
                <a:ea typeface="MS UI Gothic" panose="020B0600070205080204" pitchFamily="34" charset="-128"/>
              </a:rPr>
              <a:t>color</a:t>
            </a:r>
            <a:r>
              <a:rPr lang="en-US" sz="2400" dirty="0">
                <a:solidFill>
                  <a:schemeClr val="bg1"/>
                </a:solidFill>
                <a:latin typeface="MS UI Gothic" panose="020B0600070205080204" pitchFamily="34" charset="-128"/>
                <a:ea typeface="MS UI Gothic" panose="020B0600070205080204" pitchFamily="34" charset="-128"/>
              </a:rPr>
              <a:t>, the greater the relationships.</a:t>
            </a:r>
          </a:p>
        </p:txBody>
      </p:sp>
      <p:sp>
        <p:nvSpPr>
          <p:cNvPr id="28" name="Title 12">
            <a:extLst>
              <a:ext uri="{FF2B5EF4-FFF2-40B4-BE49-F238E27FC236}">
                <a16:creationId xmlns:a16="http://schemas.microsoft.com/office/drawing/2014/main" id="{FE6969F9-36E1-46E5-80F9-66D55CF3470E}"/>
              </a:ext>
            </a:extLst>
          </p:cNvPr>
          <p:cNvSpPr txBox="1">
            <a:spLocks/>
          </p:cNvSpPr>
          <p:nvPr/>
        </p:nvSpPr>
        <p:spPr>
          <a:xfrm rot="10800000" flipV="1">
            <a:off x="92982" y="69913"/>
            <a:ext cx="1606728" cy="345862"/>
          </a:xfrm>
          <a:prstGeom prst="rect">
            <a:avLst/>
          </a:prstGeom>
        </p:spPr>
        <p:txBody>
          <a:bodyPr vert="horz" anchor="ctr">
            <a:normAutofit fontScale="92500" lnSpcReduction="100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l"/>
            <a:r>
              <a:rPr lang="en-US" sz="1800" b="0" i="1" u="sng" dirty="0">
                <a:solidFill>
                  <a:schemeClr val="bg2"/>
                </a:solidFill>
                <a:effectLst/>
                <a:latin typeface="MS UI Gothic" panose="020B0600070205080204" pitchFamily="34" charset="-128"/>
                <a:ea typeface="MS UI Gothic" panose="020B0600070205080204" pitchFamily="34" charset="-128"/>
                <a:cs typeface="+mn-cs"/>
              </a:rPr>
              <a:t>Correlations</a:t>
            </a:r>
            <a:r>
              <a:rPr lang="en-US" sz="1800" b="0" i="1" dirty="0">
                <a:solidFill>
                  <a:schemeClr val="bg2"/>
                </a:solidFill>
                <a:effectLst/>
                <a:latin typeface="MS UI Gothic" panose="020B0600070205080204" pitchFamily="34" charset="-128"/>
                <a:ea typeface="MS UI Gothic" panose="020B0600070205080204" pitchFamily="34" charset="-128"/>
                <a:cs typeface="+mn-cs"/>
              </a:rPr>
              <a:t>:</a:t>
            </a:r>
          </a:p>
        </p:txBody>
      </p:sp>
    </p:spTree>
    <p:custDataLst>
      <p:tags r:id="rId1"/>
    </p:custDataLst>
    <p:extLst>
      <p:ext uri="{BB962C8B-B14F-4D97-AF65-F5344CB8AC3E}">
        <p14:creationId xmlns:p14="http://schemas.microsoft.com/office/powerpoint/2010/main" val="3455770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7">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7">
                                            <p:txEl>
                                              <p:pRg st="4" end="4"/>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1" grpId="0" animBg="1"/>
      <p:bldP spid="20" grpId="0" animBg="1"/>
      <p:bldP spid="21" grpId="0" animBg="1"/>
      <p:bldP spid="54" grpId="0" animBg="1"/>
      <p:bldP spid="7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12">
            <a:extLst>
              <a:ext uri="{FF2B5EF4-FFF2-40B4-BE49-F238E27FC236}">
                <a16:creationId xmlns:a16="http://schemas.microsoft.com/office/drawing/2014/main" id="{B67EF928-82FE-4F1B-9A3B-A1C375B08905}"/>
              </a:ext>
            </a:extLst>
          </p:cNvPr>
          <p:cNvSpPr>
            <a:spLocks noGrp="1"/>
          </p:cNvSpPr>
          <p:nvPr>
            <p:ph type="title"/>
          </p:nvPr>
        </p:nvSpPr>
        <p:spPr>
          <a:xfrm>
            <a:off x="237183" y="81674"/>
            <a:ext cx="5137702" cy="1843598"/>
          </a:xfrm>
        </p:spPr>
        <p:txBody>
          <a:bodyPr>
            <a:normAutofit/>
          </a:bodyPr>
          <a:lstStyle/>
          <a:p>
            <a:r>
              <a:rPr lang="en-US" sz="28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Quantifying degree to which alcohol admits increase as winter severity decreases:</a:t>
            </a:r>
          </a:p>
        </p:txBody>
      </p:sp>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Psychometrics, 2018</a:t>
            </a:r>
          </a:p>
        </p:txBody>
      </p:sp>
      <p:pic>
        <p:nvPicPr>
          <p:cNvPr id="4" name="Picture 3">
            <a:extLst>
              <a:ext uri="{FF2B5EF4-FFF2-40B4-BE49-F238E27FC236}">
                <a16:creationId xmlns:a16="http://schemas.microsoft.com/office/drawing/2014/main" id="{A5E2731D-C76E-4C07-A2AB-A25F6B2ABA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78286" y="32657"/>
            <a:ext cx="5298418" cy="6858000"/>
          </a:xfrm>
          <a:prstGeom prst="rect">
            <a:avLst/>
          </a:prstGeom>
        </p:spPr>
      </p:pic>
      <p:sp>
        <p:nvSpPr>
          <p:cNvPr id="7" name="Oval 6">
            <a:extLst>
              <a:ext uri="{FF2B5EF4-FFF2-40B4-BE49-F238E27FC236}">
                <a16:creationId xmlns:a16="http://schemas.microsoft.com/office/drawing/2014/main" id="{0F54F17A-4AD5-4645-B9BC-F8F14A4D922F}"/>
              </a:ext>
            </a:extLst>
          </p:cNvPr>
          <p:cNvSpPr/>
          <p:nvPr/>
        </p:nvSpPr>
        <p:spPr>
          <a:xfrm>
            <a:off x="8883256" y="2269516"/>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7A6C43C-2B01-470F-8FDC-A40D68EF8C95}"/>
              </a:ext>
            </a:extLst>
          </p:cNvPr>
          <p:cNvSpPr/>
          <p:nvPr/>
        </p:nvSpPr>
        <p:spPr>
          <a:xfrm>
            <a:off x="9406434" y="3916932"/>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0657008-4A29-4FA4-B026-CF594CDFE657}"/>
              </a:ext>
            </a:extLst>
          </p:cNvPr>
          <p:cNvSpPr/>
          <p:nvPr/>
        </p:nvSpPr>
        <p:spPr>
          <a:xfrm>
            <a:off x="8373478" y="175874"/>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83E6C68-7878-4CA0-839A-5D69B37FD428}"/>
              </a:ext>
            </a:extLst>
          </p:cNvPr>
          <p:cNvSpPr/>
          <p:nvPr/>
        </p:nvSpPr>
        <p:spPr>
          <a:xfrm>
            <a:off x="8373477" y="1770749"/>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090F985-1EAA-4A53-85BA-C1192A0B8152}"/>
              </a:ext>
            </a:extLst>
          </p:cNvPr>
          <p:cNvSpPr/>
          <p:nvPr/>
        </p:nvSpPr>
        <p:spPr>
          <a:xfrm>
            <a:off x="8399953" y="3353615"/>
            <a:ext cx="578946"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31" name="Ink 30">
                <a:extLst>
                  <a:ext uri="{FF2B5EF4-FFF2-40B4-BE49-F238E27FC236}">
                    <a16:creationId xmlns:a16="http://schemas.microsoft.com/office/drawing/2014/main" id="{4DFF7410-EAC6-445D-A343-5F82552EBACA}"/>
                  </a:ext>
                </a:extLst>
              </p14:cNvPr>
              <p14:cNvContentPartPr/>
              <p14:nvPr/>
            </p14:nvContentPartPr>
            <p14:xfrm>
              <a:off x="6705480" y="7556360"/>
              <a:ext cx="360" cy="360"/>
            </p14:xfrm>
          </p:contentPart>
        </mc:Choice>
        <mc:Fallback xmlns="">
          <p:pic>
            <p:nvPicPr>
              <p:cNvPr id="31" name="Ink 30">
                <a:extLst>
                  <a:ext uri="{FF2B5EF4-FFF2-40B4-BE49-F238E27FC236}">
                    <a16:creationId xmlns:a16="http://schemas.microsoft.com/office/drawing/2014/main" id="{4DFF7410-EAC6-445D-A343-5F82552EBACA}"/>
                  </a:ext>
                </a:extLst>
              </p:cNvPr>
              <p:cNvPicPr/>
              <p:nvPr/>
            </p:nvPicPr>
            <p:blipFill>
              <a:blip r:embed="rId8"/>
              <a:stretch>
                <a:fillRect/>
              </a:stretch>
            </p:blipFill>
            <p:spPr>
              <a:xfrm>
                <a:off x="6669480" y="7484360"/>
                <a:ext cx="7200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46" name="Ink 45">
                <a:extLst>
                  <a:ext uri="{FF2B5EF4-FFF2-40B4-BE49-F238E27FC236}">
                    <a16:creationId xmlns:a16="http://schemas.microsoft.com/office/drawing/2014/main" id="{8578E087-4D41-4993-90FB-800E20D4D8ED}"/>
                  </a:ext>
                </a:extLst>
              </p14:cNvPr>
              <p14:cNvContentPartPr/>
              <p14:nvPr/>
            </p14:nvContentPartPr>
            <p14:xfrm>
              <a:off x="8527495" y="6765231"/>
              <a:ext cx="238680" cy="2880"/>
            </p14:xfrm>
          </p:contentPart>
        </mc:Choice>
        <mc:Fallback xmlns="">
          <p:pic>
            <p:nvPicPr>
              <p:cNvPr id="46" name="Ink 45">
                <a:extLst>
                  <a:ext uri="{FF2B5EF4-FFF2-40B4-BE49-F238E27FC236}">
                    <a16:creationId xmlns:a16="http://schemas.microsoft.com/office/drawing/2014/main" id="{8578E087-4D41-4993-90FB-800E20D4D8ED}"/>
                  </a:ext>
                </a:extLst>
              </p:cNvPr>
              <p:cNvPicPr/>
              <p:nvPr/>
            </p:nvPicPr>
            <p:blipFill>
              <a:blip r:embed="rId10"/>
              <a:stretch>
                <a:fillRect/>
              </a:stretch>
            </p:blipFill>
            <p:spPr>
              <a:xfrm>
                <a:off x="8491495" y="6693231"/>
                <a:ext cx="310320" cy="1465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52" name="Ink 51">
                <a:extLst>
                  <a:ext uri="{FF2B5EF4-FFF2-40B4-BE49-F238E27FC236}">
                    <a16:creationId xmlns:a16="http://schemas.microsoft.com/office/drawing/2014/main" id="{DC35F095-E28A-4889-9E42-CC5865389F1F}"/>
                  </a:ext>
                </a:extLst>
              </p14:cNvPr>
              <p14:cNvContentPartPr/>
              <p14:nvPr/>
            </p14:nvContentPartPr>
            <p14:xfrm rot="10800000" flipV="1">
              <a:off x="6324598" y="340471"/>
              <a:ext cx="422133" cy="60778"/>
            </p14:xfrm>
          </p:contentPart>
        </mc:Choice>
        <mc:Fallback xmlns="">
          <p:pic>
            <p:nvPicPr>
              <p:cNvPr id="52" name="Ink 51">
                <a:extLst>
                  <a:ext uri="{FF2B5EF4-FFF2-40B4-BE49-F238E27FC236}">
                    <a16:creationId xmlns:a16="http://schemas.microsoft.com/office/drawing/2014/main" id="{DC35F095-E28A-4889-9E42-CC5865389F1F}"/>
                  </a:ext>
                </a:extLst>
              </p:cNvPr>
              <p:cNvPicPr/>
              <p:nvPr/>
            </p:nvPicPr>
            <p:blipFill>
              <a:blip r:embed="rId16"/>
              <a:stretch>
                <a:fillRect/>
              </a:stretch>
            </p:blipFill>
            <p:spPr>
              <a:xfrm rot="10800000" flipV="1">
                <a:off x="6288580" y="263047"/>
                <a:ext cx="493809" cy="215239"/>
              </a:xfrm>
              <a:prstGeom prst="rect">
                <a:avLst/>
              </a:prstGeom>
            </p:spPr>
          </p:pic>
        </mc:Fallback>
      </mc:AlternateContent>
      <p:sp>
        <p:nvSpPr>
          <p:cNvPr id="54" name="Oval 53">
            <a:extLst>
              <a:ext uri="{FF2B5EF4-FFF2-40B4-BE49-F238E27FC236}">
                <a16:creationId xmlns:a16="http://schemas.microsoft.com/office/drawing/2014/main" id="{B4B05BA5-5DB9-4F94-9421-FE2882A38D75}"/>
              </a:ext>
            </a:extLst>
          </p:cNvPr>
          <p:cNvSpPr/>
          <p:nvPr/>
        </p:nvSpPr>
        <p:spPr>
          <a:xfrm>
            <a:off x="8947636" y="3380502"/>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17">
            <p14:nvContentPartPr>
              <p14:cNvPr id="56" name="Ink 55">
                <a:extLst>
                  <a:ext uri="{FF2B5EF4-FFF2-40B4-BE49-F238E27FC236}">
                    <a16:creationId xmlns:a16="http://schemas.microsoft.com/office/drawing/2014/main" id="{45CA6EE0-EE72-4503-9B23-F1AC06BB2D8C}"/>
                  </a:ext>
                </a:extLst>
              </p14:cNvPr>
              <p14:cNvContentPartPr/>
              <p14:nvPr/>
            </p14:nvContentPartPr>
            <p14:xfrm>
              <a:off x="9050995" y="6762351"/>
              <a:ext cx="238680" cy="2880"/>
            </p14:xfrm>
          </p:contentPart>
        </mc:Choice>
        <mc:Fallback xmlns="">
          <p:pic>
            <p:nvPicPr>
              <p:cNvPr id="56" name="Ink 55">
                <a:extLst>
                  <a:ext uri="{FF2B5EF4-FFF2-40B4-BE49-F238E27FC236}">
                    <a16:creationId xmlns:a16="http://schemas.microsoft.com/office/drawing/2014/main" id="{45CA6EE0-EE72-4503-9B23-F1AC06BB2D8C}"/>
                  </a:ext>
                </a:extLst>
              </p:cNvPr>
              <p:cNvPicPr/>
              <p:nvPr/>
            </p:nvPicPr>
            <p:blipFill>
              <a:blip r:embed="rId10"/>
              <a:stretch>
                <a:fillRect/>
              </a:stretch>
            </p:blipFill>
            <p:spPr>
              <a:xfrm>
                <a:off x="9014995" y="6690351"/>
                <a:ext cx="310320" cy="146520"/>
              </a:xfrm>
              <a:prstGeom prst="rect">
                <a:avLst/>
              </a:prstGeom>
            </p:spPr>
          </p:pic>
        </mc:Fallback>
      </mc:AlternateContent>
      <p:sp>
        <p:nvSpPr>
          <p:cNvPr id="75" name="Oval 74">
            <a:extLst>
              <a:ext uri="{FF2B5EF4-FFF2-40B4-BE49-F238E27FC236}">
                <a16:creationId xmlns:a16="http://schemas.microsoft.com/office/drawing/2014/main" id="{BCB61331-607B-4F34-8599-B853FCA7C386}"/>
              </a:ext>
            </a:extLst>
          </p:cNvPr>
          <p:cNvSpPr/>
          <p:nvPr/>
        </p:nvSpPr>
        <p:spPr>
          <a:xfrm>
            <a:off x="10445356" y="4555516"/>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237184" y="2735938"/>
            <a:ext cx="5467446" cy="3665755"/>
          </a:xfrm>
        </p:spPr>
        <p:txBody>
          <a:bodyPr>
            <a:noAutofit/>
          </a:bodyPr>
          <a:lstStyle/>
          <a:p>
            <a:pPr marL="0" indent="-342900">
              <a:spcBef>
                <a:spcPts val="0"/>
              </a:spcBef>
              <a:spcAft>
                <a:spcPts val="600"/>
              </a:spcAft>
              <a:buFont typeface="Wingdings" panose="05000000000000000000" pitchFamily="2" charset="2"/>
              <a:buChar char="v"/>
            </a:pPr>
            <a:r>
              <a:rPr lang="en-US" sz="2400" dirty="0">
                <a:solidFill>
                  <a:schemeClr val="bg1"/>
                </a:solidFill>
                <a:latin typeface="MS UI Gothic" panose="020B0600070205080204" pitchFamily="34" charset="-128"/>
                <a:ea typeface="MS UI Gothic" panose="020B0600070205080204" pitchFamily="34" charset="-128"/>
              </a:rPr>
              <a:t>Correlation of  -1.0 indicates a perfect</a:t>
            </a:r>
            <a:r>
              <a:rPr lang="en-US" sz="2400">
                <a:solidFill>
                  <a:schemeClr val="bg1"/>
                </a:solidFill>
                <a:latin typeface="MS UI Gothic" panose="020B0600070205080204" pitchFamily="34" charset="-128"/>
                <a:ea typeface="MS UI Gothic" panose="020B0600070205080204" pitchFamily="34" charset="-128"/>
              </a:rPr>
              <a:t>, +to  </a:t>
            </a:r>
            <a:r>
              <a:rPr lang="en-US" sz="2400" dirty="0">
                <a:solidFill>
                  <a:schemeClr val="bg1"/>
                </a:solidFill>
                <a:latin typeface="MS UI Gothic" panose="020B0600070205080204" pitchFamily="34" charset="-128"/>
                <a:ea typeface="MS UI Gothic" panose="020B0600070205080204" pitchFamily="34" charset="-128"/>
              </a:rPr>
              <a:t>-1, relationship.</a:t>
            </a:r>
          </a:p>
          <a:p>
            <a:pPr marL="0" indent="-342900">
              <a:spcBef>
                <a:spcPts val="0"/>
              </a:spcBef>
              <a:spcAft>
                <a:spcPts val="600"/>
              </a:spcAft>
              <a:buFont typeface="Wingdings" panose="05000000000000000000" pitchFamily="2" charset="2"/>
              <a:buChar char="v"/>
            </a:pPr>
            <a:endParaRPr lang="en-US" sz="2400" dirty="0">
              <a:solidFill>
                <a:schemeClr val="bg1"/>
              </a:solidFill>
              <a:latin typeface="MS UI Gothic" panose="020B0600070205080204" pitchFamily="34" charset="-128"/>
              <a:ea typeface="MS UI Gothic" panose="020B0600070205080204" pitchFamily="34" charset="-128"/>
            </a:endParaRPr>
          </a:p>
          <a:p>
            <a:pPr marL="0" indent="-342900">
              <a:spcBef>
                <a:spcPts val="0"/>
              </a:spcBef>
              <a:spcAft>
                <a:spcPts val="600"/>
              </a:spcAft>
              <a:buFont typeface="Wingdings" panose="05000000000000000000" pitchFamily="2" charset="2"/>
              <a:buChar char="v"/>
            </a:pPr>
            <a:r>
              <a:rPr lang="en-US" sz="2400" dirty="0">
                <a:solidFill>
                  <a:schemeClr val="bg1"/>
                </a:solidFill>
                <a:latin typeface="MS UI Gothic" panose="020B0600070205080204" pitchFamily="34" charset="-128"/>
                <a:ea typeface="MS UI Gothic" panose="020B0600070205080204" pitchFamily="34" charset="-128"/>
              </a:rPr>
              <a:t>Length and start scale have the strongest negative correlations, for total admissions and subgroups.</a:t>
            </a:r>
          </a:p>
          <a:p>
            <a:pPr marL="0" indent="-342900">
              <a:spcBef>
                <a:spcPts val="0"/>
              </a:spcBef>
              <a:spcAft>
                <a:spcPts val="600"/>
              </a:spcAft>
              <a:buFont typeface="Wingdings" panose="05000000000000000000" pitchFamily="2" charset="2"/>
              <a:buChar char="v"/>
            </a:pPr>
            <a:endParaRPr lang="en-US" sz="2400" dirty="0">
              <a:solidFill>
                <a:schemeClr val="bg1"/>
              </a:solidFill>
              <a:latin typeface="MS UI Gothic" panose="020B0600070205080204" pitchFamily="34" charset="-128"/>
              <a:ea typeface="MS UI Gothic" panose="020B0600070205080204" pitchFamily="34" charset="-128"/>
            </a:endParaRPr>
          </a:p>
          <a:p>
            <a:pPr marL="0" indent="-342900">
              <a:spcBef>
                <a:spcPts val="0"/>
              </a:spcBef>
              <a:spcAft>
                <a:spcPts val="600"/>
              </a:spcAft>
              <a:buFont typeface="Wingdings" panose="05000000000000000000" pitchFamily="2" charset="2"/>
              <a:buChar char="v"/>
            </a:pPr>
            <a:r>
              <a:rPr lang="en-US" sz="2400" dirty="0">
                <a:solidFill>
                  <a:schemeClr val="bg1"/>
                </a:solidFill>
                <a:latin typeface="MS UI Gothic" panose="020B0600070205080204" pitchFamily="34" charset="-128"/>
                <a:ea typeface="MS UI Gothic" panose="020B0600070205080204" pitchFamily="34" charset="-128"/>
              </a:rPr>
              <a:t>Relationships shown here are </a:t>
            </a:r>
            <a:r>
              <a:rPr lang="en-US" sz="2400" spc="150" dirty="0">
                <a:solidFill>
                  <a:schemeClr val="bg1"/>
                </a:solidFill>
                <a:uFill>
                  <a:solidFill>
                    <a:schemeClr val="accent2"/>
                  </a:solidFill>
                </a:uFill>
                <a:latin typeface="MS UI Gothic" panose="020B0600070205080204" pitchFamily="34" charset="-128"/>
                <a:ea typeface="MS UI Gothic" panose="020B0600070205080204" pitchFamily="34" charset="-128"/>
              </a:rPr>
              <a:t>weak</a:t>
            </a:r>
            <a:r>
              <a:rPr lang="en-US" sz="2400" u="dotted" spc="150" dirty="0">
                <a:solidFill>
                  <a:schemeClr val="bg1"/>
                </a:solidFill>
                <a:uFill>
                  <a:solidFill>
                    <a:schemeClr val="accent2"/>
                  </a:solidFill>
                </a:uFill>
                <a:latin typeface="MS UI Gothic" panose="020B0600070205080204" pitchFamily="34" charset="-128"/>
                <a:ea typeface="MS UI Gothic" panose="020B0600070205080204" pitchFamily="34" charset="-128"/>
              </a:rPr>
              <a:t>.</a:t>
            </a:r>
            <a:r>
              <a:rPr lang="en-US" sz="2400" b="1" u="dotted" spc="150" dirty="0">
                <a:solidFill>
                  <a:schemeClr val="bg1"/>
                </a:solidFill>
                <a:uFill>
                  <a:solidFill>
                    <a:srgbClr val="C00000"/>
                  </a:solidFill>
                </a:uFill>
                <a:latin typeface="MS UI Gothic" panose="020B0600070205080204" pitchFamily="34" charset="-128"/>
                <a:ea typeface="MS UI Gothic" panose="020B0600070205080204" pitchFamily="34" charset="-128"/>
              </a:rPr>
              <a:t> </a:t>
            </a:r>
            <a:endParaRPr lang="en-US" sz="1800" dirty="0">
              <a:solidFill>
                <a:schemeClr val="bg1"/>
              </a:solidFill>
              <a:latin typeface="MS UI Gothic" panose="020B0600070205080204" pitchFamily="34" charset="-128"/>
              <a:ea typeface="MS UI Gothic" panose="020B0600070205080204" pitchFamily="34" charset="-128"/>
            </a:endParaRPr>
          </a:p>
        </p:txBody>
      </p:sp>
      <p:sp>
        <p:nvSpPr>
          <p:cNvPr id="29" name="Title 12">
            <a:extLst>
              <a:ext uri="{FF2B5EF4-FFF2-40B4-BE49-F238E27FC236}">
                <a16:creationId xmlns:a16="http://schemas.microsoft.com/office/drawing/2014/main" id="{634FFDB8-D770-4730-B747-03D3620E7F6A}"/>
              </a:ext>
            </a:extLst>
          </p:cNvPr>
          <p:cNvSpPr txBox="1">
            <a:spLocks/>
          </p:cNvSpPr>
          <p:nvPr/>
        </p:nvSpPr>
        <p:spPr>
          <a:xfrm rot="10800000" flipV="1">
            <a:off x="92982" y="69913"/>
            <a:ext cx="1606728" cy="345862"/>
          </a:xfrm>
          <a:prstGeom prst="rect">
            <a:avLst/>
          </a:prstGeom>
        </p:spPr>
        <p:txBody>
          <a:bodyPr vert="horz" anchor="ctr">
            <a:normAutofit fontScale="92500" lnSpcReduction="100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l"/>
            <a:r>
              <a:rPr lang="en-US" sz="1800" b="0" i="1" u="sng" dirty="0">
                <a:solidFill>
                  <a:schemeClr val="bg2"/>
                </a:solidFill>
                <a:effectLst/>
                <a:latin typeface="MS UI Gothic" panose="020B0600070205080204" pitchFamily="34" charset="-128"/>
                <a:ea typeface="MS UI Gothic" panose="020B0600070205080204" pitchFamily="34" charset="-128"/>
                <a:cs typeface="+mn-cs"/>
              </a:rPr>
              <a:t>Correlations</a:t>
            </a:r>
            <a:r>
              <a:rPr lang="en-US" sz="1800" b="0" i="1" dirty="0">
                <a:solidFill>
                  <a:schemeClr val="bg2"/>
                </a:solidFill>
                <a:effectLst/>
                <a:latin typeface="MS UI Gothic" panose="020B0600070205080204" pitchFamily="34" charset="-128"/>
                <a:ea typeface="MS UI Gothic" panose="020B0600070205080204" pitchFamily="34" charset="-128"/>
                <a:cs typeface="+mn-cs"/>
              </a:rPr>
              <a:t>:</a:t>
            </a:r>
          </a:p>
        </p:txBody>
      </p:sp>
      <p:sp>
        <p:nvSpPr>
          <p:cNvPr id="34" name="Title 12">
            <a:extLst>
              <a:ext uri="{FF2B5EF4-FFF2-40B4-BE49-F238E27FC236}">
                <a16:creationId xmlns:a16="http://schemas.microsoft.com/office/drawing/2014/main" id="{72CA1D68-B7ED-4C41-8BCE-E7843576DB4B}"/>
              </a:ext>
            </a:extLst>
          </p:cNvPr>
          <p:cNvSpPr txBox="1">
            <a:spLocks/>
          </p:cNvSpPr>
          <p:nvPr/>
        </p:nvSpPr>
        <p:spPr>
          <a:xfrm>
            <a:off x="575371" y="1904095"/>
            <a:ext cx="4747658" cy="692061"/>
          </a:xfrm>
          <a:prstGeom prst="rect">
            <a:avLst/>
          </a:prstGeom>
        </p:spPr>
        <p:txBody>
          <a:bodyPr vert="horz"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r>
              <a:rPr lang="en-US" sz="3200" i="1"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NOT A LOT</a:t>
            </a:r>
          </a:p>
        </p:txBody>
      </p:sp>
      <p:sp>
        <p:nvSpPr>
          <p:cNvPr id="35" name="Title 12">
            <a:extLst>
              <a:ext uri="{FF2B5EF4-FFF2-40B4-BE49-F238E27FC236}">
                <a16:creationId xmlns:a16="http://schemas.microsoft.com/office/drawing/2014/main" id="{4EB40357-62F9-440F-A4A1-25D74F9E15AD}"/>
              </a:ext>
            </a:extLst>
          </p:cNvPr>
          <p:cNvSpPr txBox="1">
            <a:spLocks/>
          </p:cNvSpPr>
          <p:nvPr/>
        </p:nvSpPr>
        <p:spPr>
          <a:xfrm>
            <a:off x="249729" y="83462"/>
            <a:ext cx="5137702" cy="1843598"/>
          </a:xfrm>
          <a:prstGeom prst="rect">
            <a:avLst/>
          </a:prstGeom>
        </p:spPr>
        <p:txBody>
          <a:bodyPr vert="horz" anchor="ctr">
            <a:norm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r>
              <a:rPr lang="en-US" sz="28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Quantifying </a:t>
            </a:r>
            <a:r>
              <a:rPr lang="en-US" sz="2800" u="sng"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degree to which alcohol admits increase as winter severity decreases:</a:t>
            </a:r>
          </a:p>
        </p:txBody>
      </p:sp>
      <p:sp>
        <p:nvSpPr>
          <p:cNvPr id="22" name="Oval 21">
            <a:extLst>
              <a:ext uri="{FF2B5EF4-FFF2-40B4-BE49-F238E27FC236}">
                <a16:creationId xmlns:a16="http://schemas.microsoft.com/office/drawing/2014/main" id="{D880113E-0B84-445C-ADE9-E77629075944}"/>
              </a:ext>
            </a:extLst>
          </p:cNvPr>
          <p:cNvSpPr/>
          <p:nvPr/>
        </p:nvSpPr>
        <p:spPr>
          <a:xfrm>
            <a:off x="8399953" y="4437714"/>
            <a:ext cx="578946"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155668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fade">
                                      <p:cBhvr>
                                        <p:cTn id="7" dur="500"/>
                                        <p:tgtEl>
                                          <p:spTgt spid="1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xEl>
                                              <p:pRg st="2" end="2"/>
                                            </p:txEl>
                                          </p:spTgt>
                                        </p:tgtEl>
                                        <p:attrNameLst>
                                          <p:attrName>style.visibility</p:attrName>
                                        </p:attrNameLst>
                                      </p:cBhvr>
                                      <p:to>
                                        <p:strVal val="visible"/>
                                      </p:to>
                                    </p:set>
                                    <p:animEffect transition="in" filter="fade">
                                      <p:cBhvr>
                                        <p:cTn id="12" dur="500"/>
                                        <p:tgtEl>
                                          <p:spTgt spid="17">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500"/>
                                        <p:tgtEl>
                                          <p:spTgt spid="46"/>
                                        </p:tgtEl>
                                      </p:cBhvr>
                                    </p:animEffect>
                                  </p:childTnLst>
                                </p:cTn>
                              </p:par>
                              <p:par>
                                <p:cTn id="16" presetID="10" presetClass="entr" presetSubtype="0" fill="hold" nodeType="with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fade">
                                      <p:cBhvr>
                                        <p:cTn id="18" dur="500"/>
                                        <p:tgtEl>
                                          <p:spTgt spid="52"/>
                                        </p:tgtEl>
                                      </p:cBhvr>
                                    </p:animEffect>
                                  </p:childTnLst>
                                </p:cTn>
                              </p:par>
                              <p:par>
                                <p:cTn id="19" presetID="10" presetClass="entr" presetSubtype="0" fill="hold" nodeType="withEffect">
                                  <p:stCondLst>
                                    <p:cond delay="0"/>
                                  </p:stCondLst>
                                  <p:childTnLst>
                                    <p:set>
                                      <p:cBhvr>
                                        <p:cTn id="20" dur="1" fill="hold">
                                          <p:stCondLst>
                                            <p:cond delay="0"/>
                                          </p:stCondLst>
                                        </p:cTn>
                                        <p:tgtEl>
                                          <p:spTgt spid="56"/>
                                        </p:tgtEl>
                                        <p:attrNameLst>
                                          <p:attrName>style.visibility</p:attrName>
                                        </p:attrNameLst>
                                      </p:cBhvr>
                                      <p:to>
                                        <p:strVal val="visible"/>
                                      </p:to>
                                    </p:set>
                                    <p:animEffect transition="in" filter="fade">
                                      <p:cBhvr>
                                        <p:cTn id="21" dur="500"/>
                                        <p:tgtEl>
                                          <p:spTgt spid="5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7">
                                            <p:txEl>
                                              <p:pRg st="4" end="4"/>
                                            </p:txEl>
                                          </p:spTgt>
                                        </p:tgtEl>
                                        <p:attrNameLst>
                                          <p:attrName>style.visibility</p:attrName>
                                        </p:attrNameLst>
                                      </p:cBhvr>
                                      <p:to>
                                        <p:strVal val="visible"/>
                                      </p:to>
                                    </p:set>
                                    <p:animEffect transition="in" filter="fade">
                                      <p:cBhvr>
                                        <p:cTn id="26" dur="500"/>
                                        <p:tgtEl>
                                          <p:spTgt spid="17">
                                            <p:txEl>
                                              <p:pRg st="4" end="4"/>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5"/>
                                        </p:tgtEl>
                                        <p:attrNameLst>
                                          <p:attrName>style.visibility</p:attrName>
                                        </p:attrNameLst>
                                      </p:cBhvr>
                                      <p:to>
                                        <p:strVal val="visible"/>
                                      </p:to>
                                    </p:set>
                                    <p:animEffect transition="in" filter="fade">
                                      <p:cBhvr>
                                        <p:cTn id="29" dur="500"/>
                                        <p:tgtEl>
                                          <p:spTgt spid="75"/>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35"/>
                                        </p:tgtEl>
                                        <p:attrNameLst>
                                          <p:attrName>style.visibility</p:attrName>
                                        </p:attrNameLst>
                                      </p:cBhvr>
                                      <p:to>
                                        <p:strVal val="visible"/>
                                      </p:to>
                                    </p:set>
                                    <p:anim calcmode="lin" valueType="num">
                                      <p:cBhvr additive="base">
                                        <p:cTn id="34" dur="500" fill="hold"/>
                                        <p:tgtEl>
                                          <p:spTgt spid="35"/>
                                        </p:tgtEl>
                                        <p:attrNameLst>
                                          <p:attrName>ppt_x</p:attrName>
                                        </p:attrNameLst>
                                      </p:cBhvr>
                                      <p:tavLst>
                                        <p:tav tm="0">
                                          <p:val>
                                            <p:strVal val="#ppt_x"/>
                                          </p:val>
                                        </p:tav>
                                        <p:tav tm="100000">
                                          <p:val>
                                            <p:strVal val="#ppt_x"/>
                                          </p:val>
                                        </p:tav>
                                      </p:tavLst>
                                    </p:anim>
                                    <p:anim calcmode="lin" valueType="num">
                                      <p:cBhvr additive="base">
                                        <p:cTn id="35"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grpId="0" nodeType="clickEffect">
                                  <p:stCondLst>
                                    <p:cond delay="0"/>
                                  </p:stCondLst>
                                  <p:childTnLst>
                                    <p:set>
                                      <p:cBhvr>
                                        <p:cTn id="39" dur="1" fill="hold">
                                          <p:stCondLst>
                                            <p:cond delay="0"/>
                                          </p:stCondLst>
                                        </p:cTn>
                                        <p:tgtEl>
                                          <p:spTgt spid="34"/>
                                        </p:tgtEl>
                                        <p:attrNameLst>
                                          <p:attrName>style.visibility</p:attrName>
                                        </p:attrNameLst>
                                      </p:cBhvr>
                                      <p:to>
                                        <p:strVal val="visible"/>
                                      </p:to>
                                    </p:set>
                                    <p:anim calcmode="lin" valueType="num">
                                      <p:cBhvr additive="base">
                                        <p:cTn id="40" dur="500" fill="hold"/>
                                        <p:tgtEl>
                                          <p:spTgt spid="34"/>
                                        </p:tgtEl>
                                        <p:attrNameLst>
                                          <p:attrName>ppt_x</p:attrName>
                                        </p:attrNameLst>
                                      </p:cBhvr>
                                      <p:tavLst>
                                        <p:tav tm="0">
                                          <p:val>
                                            <p:strVal val="#ppt_x"/>
                                          </p:val>
                                        </p:tav>
                                        <p:tav tm="100000">
                                          <p:val>
                                            <p:strVal val="#ppt_x"/>
                                          </p:val>
                                        </p:tav>
                                      </p:tavLst>
                                    </p:anim>
                                    <p:anim calcmode="lin" valueType="num">
                                      <p:cBhvr additive="base">
                                        <p:cTn id="41"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34" grpId="0"/>
      <p:bldP spid="3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316330" y="890834"/>
            <a:ext cx="10313570" cy="4386015"/>
          </a:xfrm>
        </p:spPr>
        <p:txBody>
          <a:bodyPr>
            <a:noAutofit/>
          </a:bodyPr>
          <a:lstStyle/>
          <a:p>
            <a:pPr marL="137160" lvl="0" indent="0">
              <a:lnSpc>
                <a:spcPct val="150000"/>
              </a:lnSpc>
              <a:buNone/>
            </a:pPr>
            <a:r>
              <a:rPr lang="en-US" sz="1800" dirty="0">
                <a:solidFill>
                  <a:schemeClr val="bg2"/>
                </a:solidFill>
                <a:latin typeface="MS UI Gothic" panose="020B0600070205080204" pitchFamily="34" charset="-128"/>
                <a:ea typeface="MS UI Gothic" panose="020B0600070205080204" pitchFamily="34" charset="-128"/>
              </a:rPr>
              <a:t>The likelihood a predictive algorithm could be developed was reduced because of:</a:t>
            </a:r>
          </a:p>
          <a:p>
            <a:pPr marL="651510" indent="-514350">
              <a:lnSpc>
                <a:spcPct val="150000"/>
              </a:lnSpc>
              <a:buFont typeface="+mj-lt"/>
              <a:buAutoNum type="alphaUcPeriod"/>
            </a:pPr>
            <a:r>
              <a:rPr lang="en-US" sz="1800" dirty="0">
                <a:solidFill>
                  <a:schemeClr val="bg2"/>
                </a:solidFill>
                <a:latin typeface="MS UI Gothic" panose="020B0600070205080204" pitchFamily="34" charset="-128"/>
                <a:ea typeface="MS UI Gothic" panose="020B0600070205080204" pitchFamily="34" charset="-128"/>
              </a:rPr>
              <a:t>Characteristics of the </a:t>
            </a:r>
            <a:r>
              <a:rPr lang="en-US" sz="1800" b="1" dirty="0">
                <a:solidFill>
                  <a:schemeClr val="bg2"/>
                </a:solidFill>
                <a:latin typeface="MS UI Gothic" panose="020B0600070205080204" pitchFamily="34" charset="-128"/>
                <a:ea typeface="MS UI Gothic" panose="020B0600070205080204" pitchFamily="34" charset="-128"/>
              </a:rPr>
              <a:t>data</a:t>
            </a:r>
            <a:r>
              <a:rPr lang="en-US" sz="1800" dirty="0">
                <a:solidFill>
                  <a:schemeClr val="bg2"/>
                </a:solidFill>
                <a:latin typeface="MS UI Gothic" panose="020B0600070205080204" pitchFamily="34" charset="-128"/>
                <a:ea typeface="MS UI Gothic" panose="020B0600070205080204" pitchFamily="34" charset="-128"/>
              </a:rPr>
              <a:t>:, i.e.,  only 23 data points.</a:t>
            </a:r>
          </a:p>
          <a:p>
            <a:pPr marL="651510" indent="-514350">
              <a:lnSpc>
                <a:spcPct val="150000"/>
              </a:lnSpc>
              <a:buFont typeface="+mj-lt"/>
              <a:buAutoNum type="alphaUcPeriod"/>
            </a:pPr>
            <a:r>
              <a:rPr lang="en-US" sz="1800" dirty="0">
                <a:solidFill>
                  <a:schemeClr val="bg2"/>
                </a:solidFill>
                <a:latin typeface="MS UI Gothic" panose="020B0600070205080204" pitchFamily="34" charset="-128"/>
                <a:ea typeface="MS UI Gothic" panose="020B0600070205080204" pitchFamily="34" charset="-128"/>
              </a:rPr>
              <a:t>Characteristics of the </a:t>
            </a:r>
            <a:r>
              <a:rPr lang="en-US" sz="1800" b="1" dirty="0">
                <a:solidFill>
                  <a:schemeClr val="bg2"/>
                </a:solidFill>
                <a:latin typeface="MS UI Gothic" panose="020B0600070205080204" pitchFamily="34" charset="-128"/>
                <a:ea typeface="MS UI Gothic" panose="020B0600070205080204" pitchFamily="34" charset="-128"/>
              </a:rPr>
              <a:t>outcome</a:t>
            </a:r>
            <a:r>
              <a:rPr lang="en-US" sz="1800" dirty="0">
                <a:solidFill>
                  <a:schemeClr val="bg2"/>
                </a:solidFill>
                <a:latin typeface="MS UI Gothic" panose="020B0600070205080204" pitchFamily="34" charset="-128"/>
                <a:ea typeface="MS UI Gothic" panose="020B0600070205080204" pitchFamily="34" charset="-128"/>
              </a:rPr>
              <a:t> we were attempting to predict, i.e., a large numerical range.</a:t>
            </a:r>
          </a:p>
          <a:p>
            <a:pPr marL="137160" indent="0">
              <a:lnSpc>
                <a:spcPct val="150000"/>
              </a:lnSpc>
              <a:buNone/>
            </a:pPr>
            <a:r>
              <a:rPr lang="en-US" sz="1800" dirty="0">
                <a:solidFill>
                  <a:schemeClr val="bg2"/>
                </a:solidFill>
                <a:latin typeface="MS UI Gothic" panose="020B0600070205080204" pitchFamily="34" charset="-128"/>
                <a:ea typeface="MS UI Gothic" panose="020B0600070205080204" pitchFamily="34" charset="-128"/>
              </a:rPr>
              <a:t>Taken together:</a:t>
            </a:r>
          </a:p>
          <a:p>
            <a:pPr marL="651510" indent="-514350">
              <a:lnSpc>
                <a:spcPct val="150000"/>
              </a:lnSpc>
              <a:buFont typeface="+mj-lt"/>
              <a:buAutoNum type="alphaUcPeriod"/>
            </a:pPr>
            <a:r>
              <a:rPr lang="en-US" sz="1800" dirty="0">
                <a:solidFill>
                  <a:schemeClr val="bg2"/>
                </a:solidFill>
                <a:latin typeface="MS UI Gothic" panose="020B0600070205080204" pitchFamily="34" charset="-128"/>
                <a:ea typeface="MS UI Gothic" panose="020B0600070205080204" pitchFamily="34" charset="-128"/>
              </a:rPr>
              <a:t>Hampered our ability to reliably </a:t>
            </a:r>
            <a:r>
              <a:rPr lang="en-US" sz="1800" b="1" dirty="0">
                <a:solidFill>
                  <a:schemeClr val="bg2"/>
                </a:solidFill>
                <a:latin typeface="MS UI Gothic" panose="020B0600070205080204" pitchFamily="34" charset="-128"/>
                <a:ea typeface="MS UI Gothic" panose="020B0600070205080204" pitchFamily="34" charset="-128"/>
              </a:rPr>
              <a:t>replicate and verify </a:t>
            </a:r>
            <a:r>
              <a:rPr lang="en-US" sz="1800" dirty="0">
                <a:solidFill>
                  <a:schemeClr val="bg2"/>
                </a:solidFill>
                <a:latin typeface="MS UI Gothic" panose="020B0600070205080204" pitchFamily="34" charset="-128"/>
                <a:ea typeface="MS UI Gothic" panose="020B0600070205080204" pitchFamily="34" charset="-128"/>
              </a:rPr>
              <a:t>any observed effects.</a:t>
            </a:r>
          </a:p>
          <a:p>
            <a:pPr marL="651510" indent="-514350">
              <a:lnSpc>
                <a:spcPct val="150000"/>
              </a:lnSpc>
              <a:buFont typeface="+mj-lt"/>
              <a:buAutoNum type="alphaUcPeriod"/>
            </a:pPr>
            <a:r>
              <a:rPr lang="en-US" sz="1800" dirty="0">
                <a:solidFill>
                  <a:schemeClr val="bg2"/>
                </a:solidFill>
                <a:latin typeface="MS UI Gothic" panose="020B0600070205080204" pitchFamily="34" charset="-128"/>
                <a:ea typeface="MS UI Gothic" panose="020B0600070205080204" pitchFamily="34" charset="-128"/>
              </a:rPr>
              <a:t>All applicable techniques </a:t>
            </a:r>
            <a:r>
              <a:rPr lang="en-US" sz="1800" b="1" dirty="0">
                <a:solidFill>
                  <a:schemeClr val="bg2"/>
                </a:solidFill>
                <a:latin typeface="MS UI Gothic" panose="020B0600070205080204" pitchFamily="34" charset="-128"/>
                <a:ea typeface="MS UI Gothic" panose="020B0600070205080204" pitchFamily="34" charset="-128"/>
              </a:rPr>
              <a:t>failed </a:t>
            </a:r>
            <a:r>
              <a:rPr lang="en-US" sz="1800" dirty="0">
                <a:solidFill>
                  <a:schemeClr val="bg2"/>
                </a:solidFill>
                <a:latin typeface="MS UI Gothic" panose="020B0600070205080204" pitchFamily="34" charset="-128"/>
                <a:ea typeface="MS UI Gothic" panose="020B0600070205080204" pitchFamily="34" charset="-128"/>
              </a:rPr>
              <a:t>to produce a usable predictive result.</a:t>
            </a:r>
          </a:p>
          <a:p>
            <a:pPr marL="651510" indent="-514350" algn="ctr">
              <a:lnSpc>
                <a:spcPct val="150000"/>
              </a:lnSpc>
              <a:buFont typeface="+mj-lt"/>
              <a:buAutoNum type="alphaUcPeriod"/>
            </a:pPr>
            <a:endParaRPr lang="en-US" sz="1000" dirty="0">
              <a:solidFill>
                <a:schemeClr val="bg2"/>
              </a:solidFill>
              <a:latin typeface="MS UI Gothic" panose="020B0600070205080204" pitchFamily="34" charset="-128"/>
              <a:ea typeface="MS UI Gothic" panose="020B0600070205080204" pitchFamily="34" charset="-128"/>
            </a:endParaRPr>
          </a:p>
          <a:p>
            <a:pPr marL="137160" indent="0" algn="ctr">
              <a:buNone/>
            </a:pPr>
            <a:r>
              <a:rPr lang="en-US" sz="2000" dirty="0">
                <a:solidFill>
                  <a:schemeClr val="bg2"/>
                </a:solidFill>
                <a:latin typeface="MS UI Gothic" panose="020B0600070205080204" pitchFamily="34" charset="-128"/>
                <a:ea typeface="MS UI Gothic" panose="020B0600070205080204" pitchFamily="34" charset="-128"/>
              </a:rPr>
              <a:t>The consistent, observable relationship between winter severity and alcoholism intake</a:t>
            </a:r>
          </a:p>
          <a:p>
            <a:pPr marL="137160" indent="0" algn="ctr">
              <a:buNone/>
            </a:pPr>
            <a:r>
              <a:rPr lang="en-US" sz="2000" dirty="0">
                <a:solidFill>
                  <a:schemeClr val="bg2"/>
                </a:solidFill>
                <a:latin typeface="MS UI Gothic" panose="020B0600070205080204" pitchFamily="34" charset="-128"/>
                <a:ea typeface="MS UI Gothic" panose="020B0600070205080204" pitchFamily="34" charset="-128"/>
              </a:rPr>
              <a:t>didn’t have enough predictive power when applied to a population.</a:t>
            </a:r>
          </a:p>
          <a:p>
            <a:pPr marL="137160" indent="0" algn="ctr">
              <a:buNone/>
            </a:pPr>
            <a:r>
              <a:rPr lang="en-US" sz="1600" dirty="0">
                <a:solidFill>
                  <a:schemeClr val="bg2"/>
                </a:solidFill>
                <a:latin typeface="MS UI Gothic" panose="020B0600070205080204" pitchFamily="34" charset="-128"/>
                <a:ea typeface="MS UI Gothic" panose="020B0600070205080204" pitchFamily="34" charset="-128"/>
              </a:rPr>
              <a:t>Conducting  all regression analyses models did lead to findings that could be implemented</a:t>
            </a:r>
          </a:p>
          <a:p>
            <a:pPr marL="137160" indent="0">
              <a:lnSpc>
                <a:spcPct val="150000"/>
              </a:lnSpc>
              <a:buNone/>
            </a:pPr>
            <a:endParaRPr lang="en-US" sz="1600" dirty="0">
              <a:solidFill>
                <a:schemeClr val="bg2"/>
              </a:solidFill>
              <a:latin typeface="MS UI Gothic" panose="020B0600070205080204" pitchFamily="34" charset="-128"/>
              <a:ea typeface="MS UI Gothic" panose="020B0600070205080204" pitchFamily="34" charset="-128"/>
            </a:endParaRPr>
          </a:p>
        </p:txBody>
      </p:sp>
      <p:sp>
        <p:nvSpPr>
          <p:cNvPr id="13" name="Title 12"/>
          <p:cNvSpPr>
            <a:spLocks noGrp="1"/>
          </p:cNvSpPr>
          <p:nvPr>
            <p:ph type="title"/>
          </p:nvPr>
        </p:nvSpPr>
        <p:spPr>
          <a:xfrm>
            <a:off x="990966" y="151646"/>
            <a:ext cx="8964299" cy="668923"/>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Making predictions: Problematic data </a:t>
            </a:r>
          </a:p>
        </p:txBody>
      </p:sp>
      <p:sp>
        <p:nvSpPr>
          <p:cNvPr id="18" name="Title 12">
            <a:extLst>
              <a:ext uri="{FF2B5EF4-FFF2-40B4-BE49-F238E27FC236}">
                <a16:creationId xmlns:a16="http://schemas.microsoft.com/office/drawing/2014/main" id="{0AEE08AE-6429-4648-B615-5196D035E85F}"/>
              </a:ext>
            </a:extLst>
          </p:cNvPr>
          <p:cNvSpPr txBox="1">
            <a:spLocks/>
          </p:cNvSpPr>
          <p:nvPr/>
        </p:nvSpPr>
        <p:spPr>
          <a:xfrm>
            <a:off x="990966" y="5163667"/>
            <a:ext cx="8964299" cy="1298277"/>
          </a:xfrm>
          <a:prstGeom prst="rect">
            <a:avLst/>
          </a:prstGeom>
        </p:spPr>
        <p:txBody>
          <a:bodyPr vert="horz" anchor="ctr">
            <a:norm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Nonetheless, this study provides </a:t>
            </a:r>
          </a:p>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TT with meaningful, actionable information</a:t>
            </a:r>
          </a:p>
        </p:txBody>
      </p:sp>
      <p:cxnSp>
        <p:nvCxnSpPr>
          <p:cNvPr id="3" name="Straight Connector 2">
            <a:extLst>
              <a:ext uri="{FF2B5EF4-FFF2-40B4-BE49-F238E27FC236}">
                <a16:creationId xmlns:a16="http://schemas.microsoft.com/office/drawing/2014/main" id="{D2F4E9BB-C31D-4C05-A4EA-92CAD7D3287E}"/>
              </a:ext>
            </a:extLst>
          </p:cNvPr>
          <p:cNvCxnSpPr>
            <a:cxnSpLocks/>
          </p:cNvCxnSpPr>
          <p:nvPr/>
        </p:nvCxnSpPr>
        <p:spPr>
          <a:xfrm>
            <a:off x="4257227" y="3949700"/>
            <a:ext cx="2431776"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E96B4D9A-2A8B-4B69-AEE3-6AD6087357BD}"/>
              </a:ext>
            </a:extLst>
          </p:cNvPr>
          <p:cNvSpPr>
            <a:spLocks noGrp="1"/>
          </p:cNvSpPr>
          <p:nvPr>
            <p:ph type="ftr" sz="quarter" idx="11"/>
          </p:nvPr>
        </p:nvSpPr>
        <p:spPr>
          <a:xfrm>
            <a:off x="4165600" y="6423982"/>
            <a:ext cx="3860800" cy="365125"/>
          </a:xfrm>
        </p:spPr>
        <p:txBody>
          <a:bodyPr/>
          <a:lstStyle/>
          <a:p>
            <a:r>
              <a:rPr lang="en-US"/>
              <a:t>© Ross Brown Data Science and Psychometrics, 2018</a:t>
            </a:r>
          </a:p>
        </p:txBody>
      </p:sp>
    </p:spTree>
    <p:custDataLst>
      <p:tags r:id="rId1"/>
    </p:custDataLst>
    <p:extLst>
      <p:ext uri="{BB962C8B-B14F-4D97-AF65-F5344CB8AC3E}">
        <p14:creationId xmlns:p14="http://schemas.microsoft.com/office/powerpoint/2010/main" val="859044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xEl>
                                              <p:pRg st="5" end="5"/>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17">
                                            <p:txEl>
                                              <p:pRg st="7" end="7"/>
                                            </p:txEl>
                                          </p:spTgt>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17">
                                            <p:txEl>
                                              <p:pRg st="8" end="8"/>
                                            </p:txEl>
                                          </p:spTgt>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7">
                                            <p:txEl>
                                              <p:pRg st="9" end="9"/>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1102490" y="1341685"/>
            <a:ext cx="9605133" cy="3717807"/>
          </a:xfrm>
        </p:spPr>
        <p:txBody>
          <a:bodyPr>
            <a:noAutofit/>
          </a:bodyPr>
          <a:lstStyle/>
          <a:p>
            <a:pPr lvl="0">
              <a:lnSpc>
                <a:spcPct val="150000"/>
              </a:lnSpc>
              <a:buFont typeface="Wingdings" panose="05000000000000000000" pitchFamily="2" charset="2"/>
              <a:buChar char="v"/>
            </a:pPr>
            <a:r>
              <a:rPr lang="en-US" sz="1600" dirty="0">
                <a:solidFill>
                  <a:schemeClr val="bg2"/>
                </a:solidFill>
                <a:latin typeface="MS UI Gothic" panose="020B0600070205080204" pitchFamily="34" charset="-128"/>
                <a:ea typeface="MS UI Gothic" panose="020B0600070205080204" pitchFamily="34" charset="-128"/>
              </a:rPr>
              <a:t>Found evidence of a relationship between winter severity and alcoholism</a:t>
            </a:r>
          </a:p>
          <a:p>
            <a:pPr lvl="0">
              <a:lnSpc>
                <a:spcPct val="150000"/>
              </a:lnSpc>
              <a:buFont typeface="Wingdings" panose="05000000000000000000" pitchFamily="2" charset="2"/>
              <a:buChar char="v"/>
            </a:pPr>
            <a:r>
              <a:rPr lang="en-US" sz="1600" dirty="0">
                <a:solidFill>
                  <a:schemeClr val="bg2"/>
                </a:solidFill>
                <a:latin typeface="MS UI Gothic" panose="020B0600070205080204" pitchFamily="34" charset="-128"/>
                <a:ea typeface="MS UI Gothic" panose="020B0600070205080204" pitchFamily="34" charset="-128"/>
              </a:rPr>
              <a:t>Opposite of expectation; a reconceptualization of the dynamics may emerge. </a:t>
            </a:r>
          </a:p>
          <a:p>
            <a:pPr lvl="0">
              <a:lnSpc>
                <a:spcPct val="150000"/>
              </a:lnSpc>
              <a:buFont typeface="Wingdings" panose="05000000000000000000" pitchFamily="2" charset="2"/>
              <a:buChar char="v"/>
            </a:pPr>
            <a:r>
              <a:rPr lang="en-US" sz="1600" dirty="0">
                <a:solidFill>
                  <a:schemeClr val="bg2"/>
                </a:solidFill>
                <a:latin typeface="MS UI Gothic" panose="020B0600070205080204" pitchFamily="34" charset="-128"/>
                <a:ea typeface="MS UI Gothic" panose="020B0600070205080204" pitchFamily="34" charset="-128"/>
              </a:rPr>
              <a:t>Perhaps more severe winters spur people to alleviate isolation by seeking out socialization. The effect of active engagement with others may be a counterweight to any increase in seasonal affective disorder brought on by a harsh winter.</a:t>
            </a:r>
          </a:p>
          <a:p>
            <a:pPr lvl="0">
              <a:lnSpc>
                <a:spcPct val="150000"/>
              </a:lnSpc>
              <a:buFont typeface="Wingdings" panose="05000000000000000000" pitchFamily="2" charset="2"/>
              <a:buChar char="v"/>
            </a:pPr>
            <a:r>
              <a:rPr lang="en-US" sz="1600" dirty="0">
                <a:solidFill>
                  <a:schemeClr val="bg2"/>
                </a:solidFill>
                <a:latin typeface="MS UI Gothic" panose="020B0600070205080204" pitchFamily="34" charset="-128"/>
                <a:ea typeface="MS UI Gothic" panose="020B0600070205080204" pitchFamily="34" charset="-128"/>
              </a:rPr>
              <a:t>If future studies find consistent and/or greater evidence of the effect found with this data, winter weather may join unemployment and marital status as an external factor understood to be an important element of alcoholism epidemiology.</a:t>
            </a:r>
          </a:p>
        </p:txBody>
      </p:sp>
      <p:sp>
        <p:nvSpPr>
          <p:cNvPr id="13" name="Title 12"/>
          <p:cNvSpPr>
            <a:spLocks noGrp="1"/>
          </p:cNvSpPr>
          <p:nvPr>
            <p:ph type="title"/>
          </p:nvPr>
        </p:nvSpPr>
        <p:spPr>
          <a:xfrm>
            <a:off x="633232" y="202446"/>
            <a:ext cx="10074392" cy="931410"/>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Project implications</a:t>
            </a:r>
          </a:p>
        </p:txBody>
      </p:sp>
      <p:sp>
        <p:nvSpPr>
          <p:cNvPr id="18" name="Title 12">
            <a:extLst>
              <a:ext uri="{FF2B5EF4-FFF2-40B4-BE49-F238E27FC236}">
                <a16:creationId xmlns:a16="http://schemas.microsoft.com/office/drawing/2014/main" id="{0AEE08AE-6429-4648-B615-5196D035E85F}"/>
              </a:ext>
            </a:extLst>
          </p:cNvPr>
          <p:cNvSpPr txBox="1">
            <a:spLocks/>
          </p:cNvSpPr>
          <p:nvPr/>
        </p:nvSpPr>
        <p:spPr>
          <a:xfrm>
            <a:off x="316330" y="5059492"/>
            <a:ext cx="10112306" cy="1298277"/>
          </a:xfrm>
          <a:prstGeom prst="rect">
            <a:avLst/>
          </a:prstGeom>
        </p:spPr>
        <p:txBody>
          <a:bodyPr vert="horz" anchor="ctr">
            <a:norm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endPar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endParaRPr>
          </a:p>
        </p:txBody>
      </p:sp>
      <p:sp>
        <p:nvSpPr>
          <p:cNvPr id="2" name="Footer Placeholder 1">
            <a:extLst>
              <a:ext uri="{FF2B5EF4-FFF2-40B4-BE49-F238E27FC236}">
                <a16:creationId xmlns:a16="http://schemas.microsoft.com/office/drawing/2014/main" id="{2171F844-6F38-4BC2-812D-AC2CA46293E5}"/>
              </a:ext>
            </a:extLst>
          </p:cNvPr>
          <p:cNvSpPr>
            <a:spLocks noGrp="1"/>
          </p:cNvSpPr>
          <p:nvPr>
            <p:ph type="ftr" sz="quarter" idx="11"/>
          </p:nvPr>
        </p:nvSpPr>
        <p:spPr>
          <a:xfrm>
            <a:off x="4165600" y="6435725"/>
            <a:ext cx="3860800" cy="365125"/>
          </a:xfrm>
        </p:spPr>
        <p:txBody>
          <a:bodyPr/>
          <a:lstStyle/>
          <a:p>
            <a:r>
              <a:rPr lang="en-US"/>
              <a:t>© Ross Brown Data Science and Psychometrics, 2018</a:t>
            </a:r>
          </a:p>
        </p:txBody>
      </p:sp>
      <p:sp>
        <p:nvSpPr>
          <p:cNvPr id="8" name="Title 12">
            <a:extLst>
              <a:ext uri="{FF2B5EF4-FFF2-40B4-BE49-F238E27FC236}">
                <a16:creationId xmlns:a16="http://schemas.microsoft.com/office/drawing/2014/main" id="{766CE83A-BBA2-4299-9508-77F110AA773B}"/>
              </a:ext>
            </a:extLst>
          </p:cNvPr>
          <p:cNvSpPr txBox="1">
            <a:spLocks/>
          </p:cNvSpPr>
          <p:nvPr/>
        </p:nvSpPr>
        <p:spPr>
          <a:xfrm>
            <a:off x="493738" y="5126870"/>
            <a:ext cx="10074392" cy="1159629"/>
          </a:xfrm>
          <a:prstGeom prst="rect">
            <a:avLst/>
          </a:prstGeom>
        </p:spPr>
        <p:txBody>
          <a:bodyPr vert="horz" anchor="ctr">
            <a:normAutofit fontScale="975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The following slides describe specific ways </a:t>
            </a:r>
          </a:p>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TT can apply the study findings</a:t>
            </a:r>
          </a:p>
        </p:txBody>
      </p:sp>
    </p:spTree>
    <p:custDataLst>
      <p:tags r:id="rId1"/>
    </p:custDataLst>
    <p:extLst>
      <p:ext uri="{BB962C8B-B14F-4D97-AF65-F5344CB8AC3E}">
        <p14:creationId xmlns:p14="http://schemas.microsoft.com/office/powerpoint/2010/main" val="4088353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647700" y="3228974"/>
            <a:ext cx="10009214" cy="3032126"/>
          </a:xfrm>
        </p:spPr>
        <p:txBody>
          <a:bodyPr wrap="square">
            <a:noAutofit/>
          </a:bodyPr>
          <a:lstStyle/>
          <a:p>
            <a:pPr marL="137160" indent="0">
              <a:lnSpc>
                <a:spcPct val="150000"/>
              </a:lnSpc>
              <a:buNone/>
            </a:pPr>
            <a:r>
              <a:rPr lang="en-US" dirty="0">
                <a:solidFill>
                  <a:schemeClr val="bg2"/>
                </a:solidFill>
                <a:latin typeface="MS UI Gothic" panose="020B0600070205080204" pitchFamily="34" charset="-128"/>
                <a:ea typeface="MS UI Gothic" panose="020B0600070205080204" pitchFamily="34" charset="-128"/>
              </a:rPr>
              <a:t>  Step 1:</a:t>
            </a:r>
          </a:p>
          <a:p>
            <a:pPr marL="137160" indent="0">
              <a:lnSpc>
                <a:spcPct val="150000"/>
              </a:lnSpc>
              <a:spcBef>
                <a:spcPts val="100"/>
              </a:spcBef>
              <a:buNone/>
            </a:pPr>
            <a:r>
              <a:rPr lang="en-US" dirty="0">
                <a:solidFill>
                  <a:schemeClr val="bg2"/>
                </a:solidFill>
                <a:latin typeface="MS UI Gothic" panose="020B0600070205080204" pitchFamily="34" charset="-128"/>
                <a:ea typeface="MS UI Gothic" panose="020B0600070205080204" pitchFamily="34" charset="-128"/>
              </a:rPr>
              <a:t>A critical and affordable early step</a:t>
            </a:r>
            <a:r>
              <a:rPr lang="en-US" sz="3200" dirty="0">
                <a:solidFill>
                  <a:schemeClr val="bg2"/>
                </a:solidFill>
                <a:latin typeface="MS UI Gothic" panose="020B0600070205080204" pitchFamily="34" charset="-128"/>
                <a:ea typeface="MS UI Gothic" panose="020B0600070205080204" pitchFamily="34" charset="-128"/>
              </a:rPr>
              <a:t> </a:t>
            </a:r>
            <a:r>
              <a:rPr lang="en-US" sz="1600" dirty="0">
                <a:solidFill>
                  <a:schemeClr val="bg2"/>
                </a:solidFill>
                <a:latin typeface="MS UI Gothic" panose="020B0600070205080204" pitchFamily="34" charset="-128"/>
                <a:ea typeface="MS UI Gothic" panose="020B0600070205080204" pitchFamily="34" charset="-128"/>
              </a:rPr>
              <a:t>would tell Twin Towns whether the weak-to-</a:t>
            </a:r>
            <a:endParaRPr lang="en-US" sz="1050" dirty="0">
              <a:solidFill>
                <a:schemeClr val="bg2"/>
              </a:solidFill>
              <a:latin typeface="MS UI Gothic" panose="020B0600070205080204" pitchFamily="34" charset="-128"/>
              <a:ea typeface="MS UI Gothic" panose="020B0600070205080204" pitchFamily="34" charset="-128"/>
            </a:endParaRPr>
          </a:p>
        </p:txBody>
      </p:sp>
      <p:sp>
        <p:nvSpPr>
          <p:cNvPr id="7" name="Title 12">
            <a:extLst>
              <a:ext uri="{FF2B5EF4-FFF2-40B4-BE49-F238E27FC236}">
                <a16:creationId xmlns:a16="http://schemas.microsoft.com/office/drawing/2014/main" id="{A57DB629-230F-4536-A46B-64EABEC1648F}"/>
              </a:ext>
            </a:extLst>
          </p:cNvPr>
          <p:cNvSpPr txBox="1">
            <a:spLocks/>
          </p:cNvSpPr>
          <p:nvPr/>
        </p:nvSpPr>
        <p:spPr>
          <a:xfrm>
            <a:off x="-812800" y="-1846177"/>
            <a:ext cx="9340295" cy="603533"/>
          </a:xfrm>
          <a:prstGeom prst="rect">
            <a:avLst/>
          </a:prstGeom>
        </p:spPr>
        <p:txBody>
          <a:bodyPr vert="horz" anchor="ctr">
            <a:normAutofit fontScale="55000" lnSpcReduction="200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endPar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endParaRPr>
          </a:p>
        </p:txBody>
      </p:sp>
      <p:sp>
        <p:nvSpPr>
          <p:cNvPr id="12" name="Title 12">
            <a:extLst>
              <a:ext uri="{FF2B5EF4-FFF2-40B4-BE49-F238E27FC236}">
                <a16:creationId xmlns:a16="http://schemas.microsoft.com/office/drawing/2014/main" id="{4C3D4077-8A98-4ED2-937A-F69D482FA722}"/>
              </a:ext>
            </a:extLst>
          </p:cNvPr>
          <p:cNvSpPr txBox="1">
            <a:spLocks/>
          </p:cNvSpPr>
          <p:nvPr/>
        </p:nvSpPr>
        <p:spPr>
          <a:xfrm>
            <a:off x="1417410" y="-858427"/>
            <a:ext cx="10266589" cy="2858845"/>
          </a:xfrm>
          <a:prstGeom prst="rect">
            <a:avLst/>
          </a:prstGeom>
        </p:spPr>
        <p:txBody>
          <a:bodyPr vert="horz" rIns="365760"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Twin Towns has clear direction to   </a:t>
            </a:r>
          </a:p>
        </p:txBody>
      </p:sp>
      <p:sp>
        <p:nvSpPr>
          <p:cNvPr id="13" name="Title 12">
            <a:extLst>
              <a:ext uri="{FF2B5EF4-FFF2-40B4-BE49-F238E27FC236}">
                <a16:creationId xmlns:a16="http://schemas.microsoft.com/office/drawing/2014/main" id="{D1738897-809F-4221-ABAA-801A40ADBE24}"/>
              </a:ext>
            </a:extLst>
          </p:cNvPr>
          <p:cNvSpPr txBox="1">
            <a:spLocks/>
          </p:cNvSpPr>
          <p:nvPr/>
        </p:nvSpPr>
        <p:spPr>
          <a:xfrm>
            <a:off x="7570879" y="2852701"/>
            <a:ext cx="3391726" cy="891985"/>
          </a:xfrm>
          <a:prstGeom prst="rect">
            <a:avLst/>
          </a:prstGeom>
        </p:spPr>
        <p:txBody>
          <a:bodyPr vert="horz" rIns="365760"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If so, how?</a:t>
            </a:r>
          </a:p>
        </p:txBody>
      </p:sp>
      <p:sp>
        <p:nvSpPr>
          <p:cNvPr id="14" name="Title 12">
            <a:extLst>
              <a:ext uri="{FF2B5EF4-FFF2-40B4-BE49-F238E27FC236}">
                <a16:creationId xmlns:a16="http://schemas.microsoft.com/office/drawing/2014/main" id="{580134EE-CAF5-49E1-ADDA-9DDB44E20F26}"/>
              </a:ext>
            </a:extLst>
          </p:cNvPr>
          <p:cNvSpPr txBox="1">
            <a:spLocks/>
          </p:cNvSpPr>
          <p:nvPr/>
        </p:nvSpPr>
        <p:spPr>
          <a:xfrm>
            <a:off x="2158858" y="1888439"/>
            <a:ext cx="9718301" cy="1092607"/>
          </a:xfrm>
          <a:prstGeom prst="rect">
            <a:avLst/>
          </a:prstGeom>
        </p:spPr>
        <p:txBody>
          <a:bodyPr vert="horz" wrap="none" rIns="640080" anchor="ctr">
            <a:sp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patient outcomes, and target markets for      </a:t>
            </a:r>
          </a:p>
          <a:p>
            <a:pPr algn="r">
              <a:lnSpc>
                <a:spcPts val="3900"/>
              </a:lnSpc>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expansion using winter severity data?  </a:t>
            </a:r>
          </a:p>
        </p:txBody>
      </p:sp>
      <p:sp>
        <p:nvSpPr>
          <p:cNvPr id="15" name="Title 12">
            <a:extLst>
              <a:ext uri="{FF2B5EF4-FFF2-40B4-BE49-F238E27FC236}">
                <a16:creationId xmlns:a16="http://schemas.microsoft.com/office/drawing/2014/main" id="{6154B5CB-CD5F-4E94-9BE1-E63481946C7F}"/>
              </a:ext>
            </a:extLst>
          </p:cNvPr>
          <p:cNvSpPr txBox="1">
            <a:spLocks/>
          </p:cNvSpPr>
          <p:nvPr/>
        </p:nvSpPr>
        <p:spPr>
          <a:xfrm>
            <a:off x="1170833" y="-328809"/>
            <a:ext cx="10387935" cy="2858845"/>
          </a:xfrm>
          <a:prstGeom prst="rect">
            <a:avLst/>
          </a:prstGeom>
        </p:spPr>
        <p:txBody>
          <a:bodyPr vert="horz" rIns="365760"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spcAft>
                <a:spcPts val="1600"/>
              </a:spcAft>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answer its initial business questions: </a:t>
            </a:r>
          </a:p>
        </p:txBody>
      </p:sp>
      <p:sp>
        <p:nvSpPr>
          <p:cNvPr id="16" name="Title 12">
            <a:extLst>
              <a:ext uri="{FF2B5EF4-FFF2-40B4-BE49-F238E27FC236}">
                <a16:creationId xmlns:a16="http://schemas.microsoft.com/office/drawing/2014/main" id="{93D0FE6B-1A8A-4894-ABA0-6D7B09197D60}"/>
              </a:ext>
            </a:extLst>
          </p:cNvPr>
          <p:cNvSpPr txBox="1">
            <a:spLocks/>
          </p:cNvSpPr>
          <p:nvPr/>
        </p:nvSpPr>
        <p:spPr>
          <a:xfrm>
            <a:off x="1489224" y="228677"/>
            <a:ext cx="10069544" cy="2858845"/>
          </a:xfrm>
          <a:prstGeom prst="rect">
            <a:avLst/>
          </a:prstGeom>
        </p:spPr>
        <p:txBody>
          <a:bodyPr vert="horz" wrap="none" rIns="365760"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Can we save money, improve staff morale and  </a:t>
            </a:r>
          </a:p>
        </p:txBody>
      </p:sp>
      <p:sp>
        <p:nvSpPr>
          <p:cNvPr id="18" name="Title 12">
            <a:extLst>
              <a:ext uri="{FF2B5EF4-FFF2-40B4-BE49-F238E27FC236}">
                <a16:creationId xmlns:a16="http://schemas.microsoft.com/office/drawing/2014/main" id="{699F308C-8BB4-4340-B568-21D28B0EA681}"/>
              </a:ext>
            </a:extLst>
          </p:cNvPr>
          <p:cNvSpPr txBox="1">
            <a:spLocks/>
          </p:cNvSpPr>
          <p:nvPr/>
        </p:nvSpPr>
        <p:spPr>
          <a:xfrm>
            <a:off x="3858428" y="5917818"/>
            <a:ext cx="9850330" cy="2858845"/>
          </a:xfrm>
          <a:prstGeom prst="rect">
            <a:avLst/>
          </a:prstGeom>
        </p:spPr>
        <p:txBody>
          <a:bodyPr vert="horz" rIns="365760"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pPr>
            <a:endPar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endParaRPr>
          </a:p>
        </p:txBody>
      </p:sp>
      <p:sp>
        <p:nvSpPr>
          <p:cNvPr id="19" name="Content Placeholder 16">
            <a:extLst>
              <a:ext uri="{FF2B5EF4-FFF2-40B4-BE49-F238E27FC236}">
                <a16:creationId xmlns:a16="http://schemas.microsoft.com/office/drawing/2014/main" id="{7E7AB307-BE52-4049-BC9B-9B28DC594C68}"/>
              </a:ext>
            </a:extLst>
          </p:cNvPr>
          <p:cNvSpPr txBox="1">
            <a:spLocks/>
          </p:cNvSpPr>
          <p:nvPr/>
        </p:nvSpPr>
        <p:spPr>
          <a:xfrm>
            <a:off x="240486" y="4555347"/>
            <a:ext cx="10213382" cy="1031010"/>
          </a:xfrm>
          <a:prstGeom prst="rect">
            <a:avLst/>
          </a:prstGeom>
        </p:spPr>
        <p:txBody>
          <a:bodyPr vert="horz" wrap="square">
            <a:no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indent="0">
              <a:lnSpc>
                <a:spcPct val="150000"/>
              </a:lnSpc>
              <a:buFont typeface="Wingdings 2"/>
              <a:buNone/>
            </a:pPr>
            <a:r>
              <a:rPr lang="en-US" sz="1600" dirty="0">
                <a:solidFill>
                  <a:schemeClr val="bg2"/>
                </a:solidFill>
                <a:latin typeface="MS UI Gothic" panose="020B0600070205080204" pitchFamily="34" charset="-128"/>
                <a:ea typeface="MS UI Gothic" panose="020B0600070205080204" pitchFamily="34" charset="-128"/>
              </a:rPr>
              <a:t>moderate winter severity/alcoholism relationship will have any bearing on its costs, staff morale, and patient treatment outcomes. Overlaying the publicly available winter severity data with its own patient admissions, staffing</a:t>
            </a:r>
            <a:endParaRPr lang="en-US" sz="1050" dirty="0">
              <a:solidFill>
                <a:schemeClr val="bg2"/>
              </a:solidFill>
              <a:latin typeface="MS UI Gothic" panose="020B0600070205080204" pitchFamily="34" charset="-128"/>
              <a:ea typeface="MS UI Gothic" panose="020B0600070205080204" pitchFamily="34" charset="-128"/>
            </a:endParaRPr>
          </a:p>
        </p:txBody>
      </p:sp>
      <p:sp>
        <p:nvSpPr>
          <p:cNvPr id="20" name="Content Placeholder 16">
            <a:extLst>
              <a:ext uri="{FF2B5EF4-FFF2-40B4-BE49-F238E27FC236}">
                <a16:creationId xmlns:a16="http://schemas.microsoft.com/office/drawing/2014/main" id="{0725E9EA-CC13-434C-871C-4183730BEF94}"/>
              </a:ext>
            </a:extLst>
          </p:cNvPr>
          <p:cNvSpPr txBox="1">
            <a:spLocks/>
          </p:cNvSpPr>
          <p:nvPr/>
        </p:nvSpPr>
        <p:spPr>
          <a:xfrm>
            <a:off x="546177" y="5336381"/>
            <a:ext cx="10009214" cy="1516063"/>
          </a:xfrm>
          <a:prstGeom prst="rect">
            <a:avLst/>
          </a:prstGeom>
        </p:spPr>
        <p:txBody>
          <a:bodyPr vert="horz" wrap="square">
            <a:no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indent="0">
              <a:lnSpc>
                <a:spcPct val="150000"/>
              </a:lnSpc>
              <a:buFont typeface="Wingdings 2"/>
              <a:buNone/>
            </a:pPr>
            <a:r>
              <a:rPr lang="en-US" sz="1600" dirty="0">
                <a:solidFill>
                  <a:schemeClr val="bg2"/>
                </a:solidFill>
                <a:latin typeface="MS UI Gothic" panose="020B0600070205080204" pitchFamily="34" charset="-128"/>
                <a:ea typeface="MS UI Gothic" panose="020B0600070205080204" pitchFamily="34" charset="-128"/>
              </a:rPr>
              <a:t>needs would tell Twin Towns whether the benefits in these areas are limited to the margins, or are worth making changes to achieve these operational benefits.</a:t>
            </a:r>
            <a:endParaRPr lang="en-US" sz="1100" dirty="0">
              <a:solidFill>
                <a:schemeClr val="bg2"/>
              </a:solidFill>
              <a:latin typeface="MS UI Gothic" panose="020B0600070205080204" pitchFamily="34" charset="-128"/>
              <a:ea typeface="MS UI Gothic" panose="020B0600070205080204" pitchFamily="34" charset="-128"/>
            </a:endParaRPr>
          </a:p>
          <a:p>
            <a:pPr marL="137160" indent="0">
              <a:lnSpc>
                <a:spcPct val="150000"/>
              </a:lnSpc>
              <a:buFont typeface="Wingdings 2"/>
              <a:buNone/>
            </a:pPr>
            <a:endParaRPr lang="en-US" sz="1050" dirty="0">
              <a:solidFill>
                <a:schemeClr val="bg2"/>
              </a:solidFill>
              <a:latin typeface="MS UI Gothic" panose="020B0600070205080204" pitchFamily="34" charset="-128"/>
              <a:ea typeface="MS UI Gothic" panose="020B0600070205080204" pitchFamily="34" charset="-128"/>
            </a:endParaRPr>
          </a:p>
        </p:txBody>
      </p:sp>
      <p:sp>
        <p:nvSpPr>
          <p:cNvPr id="2" name="Footer Placeholder 1">
            <a:extLst>
              <a:ext uri="{FF2B5EF4-FFF2-40B4-BE49-F238E27FC236}">
                <a16:creationId xmlns:a16="http://schemas.microsoft.com/office/drawing/2014/main" id="{1A9E66E6-167D-410F-8F20-1BF28827B125}"/>
              </a:ext>
            </a:extLst>
          </p:cNvPr>
          <p:cNvSpPr>
            <a:spLocks noGrp="1"/>
          </p:cNvSpPr>
          <p:nvPr>
            <p:ph type="ftr" sz="quarter" idx="11"/>
          </p:nvPr>
        </p:nvSpPr>
        <p:spPr/>
        <p:txBody>
          <a:bodyPr/>
          <a:lstStyle/>
          <a:p>
            <a:r>
              <a:rPr lang="en-US"/>
              <a:t>© Ross Brown Data Science and Psychometrics, 2018</a:t>
            </a:r>
          </a:p>
        </p:txBody>
      </p:sp>
    </p:spTree>
    <p:custDataLst>
      <p:tags r:id="rId1"/>
    </p:custDataLst>
    <p:extLst>
      <p:ext uri="{BB962C8B-B14F-4D97-AF65-F5344CB8AC3E}">
        <p14:creationId xmlns:p14="http://schemas.microsoft.com/office/powerpoint/2010/main" val="2808843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561973" y="2614860"/>
            <a:ext cx="10782301" cy="3930160"/>
          </a:xfrm>
        </p:spPr>
        <p:txBody>
          <a:bodyPr>
            <a:noAutofit/>
          </a:bodyPr>
          <a:lstStyle/>
          <a:p>
            <a:pPr marL="137160" lvl="0" indent="0">
              <a:lnSpc>
                <a:spcPct val="150000"/>
              </a:lnSpc>
              <a:spcBef>
                <a:spcPts val="672"/>
              </a:spcBef>
              <a:buNone/>
            </a:pPr>
            <a:r>
              <a:rPr lang="en-US" dirty="0">
                <a:solidFill>
                  <a:schemeClr val="bg2"/>
                </a:solidFill>
                <a:latin typeface="MS UI Gothic" panose="020B0600070205080204" pitchFamily="34" charset="-128"/>
                <a:ea typeface="MS UI Gothic" panose="020B0600070205080204" pitchFamily="34" charset="-128"/>
              </a:rPr>
              <a:t>     Step 2:</a:t>
            </a:r>
          </a:p>
          <a:p>
            <a:pPr marL="137160" lvl="0" indent="0">
              <a:lnSpc>
                <a:spcPct val="150000"/>
              </a:lnSpc>
              <a:spcBef>
                <a:spcPts val="100"/>
              </a:spcBef>
              <a:buNone/>
            </a:pPr>
            <a:r>
              <a:rPr lang="en-US" dirty="0">
                <a:solidFill>
                  <a:schemeClr val="bg2"/>
                </a:solidFill>
                <a:latin typeface="MS UI Gothic" panose="020B0600070205080204" pitchFamily="34" charset="-128"/>
                <a:ea typeface="MS UI Gothic" panose="020B0600070205080204" pitchFamily="34" charset="-128"/>
              </a:rPr>
              <a:t>   Collect and track the daily, </a:t>
            </a:r>
            <a:r>
              <a:rPr lang="en-US" sz="1600" dirty="0">
                <a:solidFill>
                  <a:schemeClr val="bg2"/>
                </a:solidFill>
                <a:latin typeface="MS UI Gothic" panose="020B0600070205080204" pitchFamily="34" charset="-128"/>
                <a:ea typeface="MS UI Gothic" panose="020B0600070205080204" pitchFamily="34" charset="-128"/>
              </a:rPr>
              <a:t>cumulative winter severity data that is publicly available, and enter it in an Excel spreadsheet formula that will automatically generate  line charts showing ongoing changes in winter severity on a daily basis. Tweak staffing levels based on these trends and monitor outcomes </a:t>
            </a:r>
            <a:r>
              <a:rPr lang="en-US" sz="1600" spc="-100" dirty="0">
                <a:solidFill>
                  <a:schemeClr val="bg2"/>
                </a:solidFill>
                <a:latin typeface="MS UI Gothic" panose="020B0600070205080204" pitchFamily="34" charset="-128"/>
                <a:ea typeface="MS UI Gothic" panose="020B0600070205080204" pitchFamily="34" charset="-128"/>
              </a:rPr>
              <a:t>in terms of </a:t>
            </a:r>
            <a:r>
              <a:rPr lang="en-US" sz="1600" dirty="0">
                <a:solidFill>
                  <a:schemeClr val="bg2"/>
                </a:solidFill>
                <a:latin typeface="MS UI Gothic" panose="020B0600070205080204" pitchFamily="34" charset="-128"/>
                <a:ea typeface="MS UI Gothic" panose="020B0600070205080204" pitchFamily="34" charset="-128"/>
              </a:rPr>
              <a:t>the match between   </a:t>
            </a:r>
          </a:p>
          <a:p>
            <a:pPr marL="137160" lvl="0" indent="0">
              <a:lnSpc>
                <a:spcPct val="150000"/>
              </a:lnSpc>
              <a:spcBef>
                <a:spcPts val="0"/>
              </a:spcBef>
              <a:buNone/>
            </a:pPr>
            <a:r>
              <a:rPr lang="en-US" sz="1600" dirty="0">
                <a:solidFill>
                  <a:schemeClr val="bg2"/>
                </a:solidFill>
                <a:latin typeface="MS UI Gothic" panose="020B0600070205080204" pitchFamily="34" charset="-128"/>
                <a:ea typeface="MS UI Gothic" panose="020B0600070205080204" pitchFamily="34" charset="-128"/>
              </a:rPr>
              <a:t> staff levels and patient demands, noting staff surpluses and shortages as they occur. Review and revise as needed.</a:t>
            </a:r>
          </a:p>
          <a:p>
            <a:pPr marL="137160" lvl="0" indent="0">
              <a:lnSpc>
                <a:spcPct val="150000"/>
              </a:lnSpc>
              <a:spcBef>
                <a:spcPts val="0"/>
              </a:spcBef>
              <a:buNone/>
            </a:pPr>
            <a:r>
              <a:rPr lang="en-US" sz="1600" dirty="0">
                <a:solidFill>
                  <a:schemeClr val="bg2"/>
                </a:solidFill>
                <a:latin typeface="MS UI Gothic" panose="020B0600070205080204" pitchFamily="34" charset="-128"/>
                <a:ea typeface="MS UI Gothic" panose="020B0600070205080204" pitchFamily="34" charset="-128"/>
              </a:rPr>
              <a:t>     Winter start date had was one of the most predictive winter severity metrics, and it is available prospectively. The date is announced when it occurs. Twin Towns need only consider the date relative to historic mean, median, and outliers,</a:t>
            </a:r>
          </a:p>
          <a:p>
            <a:pPr marL="137160" lvl="0" indent="0">
              <a:lnSpc>
                <a:spcPct val="150000"/>
              </a:lnSpc>
              <a:spcBef>
                <a:spcPts val="0"/>
              </a:spcBef>
              <a:buNone/>
            </a:pPr>
            <a:r>
              <a:rPr lang="en-US" sz="1600" dirty="0">
                <a:solidFill>
                  <a:schemeClr val="bg2"/>
                </a:solidFill>
                <a:latin typeface="MS UI Gothic" panose="020B0600070205080204" pitchFamily="34" charset="-128"/>
                <a:ea typeface="MS UI Gothic" panose="020B0600070205080204" pitchFamily="34" charset="-128"/>
              </a:rPr>
              <a:t> as well as rolling averages, and use this information to make staffing decisions. Review and revise as needed.</a:t>
            </a:r>
          </a:p>
        </p:txBody>
      </p:sp>
      <p:sp>
        <p:nvSpPr>
          <p:cNvPr id="13" name="Title 12"/>
          <p:cNvSpPr>
            <a:spLocks noGrp="1"/>
          </p:cNvSpPr>
          <p:nvPr>
            <p:ph type="title"/>
          </p:nvPr>
        </p:nvSpPr>
        <p:spPr>
          <a:xfrm>
            <a:off x="1754910" y="164347"/>
            <a:ext cx="9328726" cy="850500"/>
          </a:xfrm>
        </p:spPr>
        <p:txBody>
          <a:bodyPr>
            <a:normAutofit/>
          </a:bodyPr>
          <a:lstStyle/>
          <a:p>
            <a:pPr algn="r"/>
            <a:r>
              <a:rPr lang="en-US" sz="3500" kern="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Putting findings into action: </a:t>
            </a:r>
          </a:p>
        </p:txBody>
      </p:sp>
      <p:sp>
        <p:nvSpPr>
          <p:cNvPr id="4" name="Title 12">
            <a:extLst>
              <a:ext uri="{FF2B5EF4-FFF2-40B4-BE49-F238E27FC236}">
                <a16:creationId xmlns:a16="http://schemas.microsoft.com/office/drawing/2014/main" id="{21457028-E4B6-4FAD-A49E-7568BABEC93C}"/>
              </a:ext>
            </a:extLst>
          </p:cNvPr>
          <p:cNvSpPr txBox="1">
            <a:spLocks/>
          </p:cNvSpPr>
          <p:nvPr/>
        </p:nvSpPr>
        <p:spPr>
          <a:xfrm>
            <a:off x="1559629" y="202447"/>
            <a:ext cx="9328726" cy="3149762"/>
          </a:xfrm>
          <a:prstGeom prst="rect">
            <a:avLst/>
          </a:prstGeom>
        </p:spPr>
        <p:txBody>
          <a:bodyPr vert="horz" anchor="ctr">
            <a:normAutofit fontScale="975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r>
              <a:rPr lang="en-US" sz="36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minimal staff time and zero incremental  </a:t>
            </a:r>
          </a:p>
        </p:txBody>
      </p:sp>
      <p:sp>
        <p:nvSpPr>
          <p:cNvPr id="5" name="Title 12">
            <a:extLst>
              <a:ext uri="{FF2B5EF4-FFF2-40B4-BE49-F238E27FC236}">
                <a16:creationId xmlns:a16="http://schemas.microsoft.com/office/drawing/2014/main" id="{AD086E3C-22DA-45F1-A2B7-4ADDAA712312}"/>
              </a:ext>
            </a:extLst>
          </p:cNvPr>
          <p:cNvSpPr txBox="1">
            <a:spLocks/>
          </p:cNvSpPr>
          <p:nvPr/>
        </p:nvSpPr>
        <p:spPr>
          <a:xfrm>
            <a:off x="866775" y="485597"/>
            <a:ext cx="9765592" cy="1400353"/>
          </a:xfrm>
          <a:prstGeom prst="rect">
            <a:avLst/>
          </a:prstGeom>
        </p:spPr>
        <p:txBody>
          <a:bodyPr vert="horz" anchor="ctr">
            <a:normAutofit fontScale="975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r>
              <a:rPr lang="en-US" sz="3600" kern="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Low-cost and effective steps requiring</a:t>
            </a:r>
          </a:p>
        </p:txBody>
      </p:sp>
      <p:sp>
        <p:nvSpPr>
          <p:cNvPr id="6" name="Title 12">
            <a:extLst>
              <a:ext uri="{FF2B5EF4-FFF2-40B4-BE49-F238E27FC236}">
                <a16:creationId xmlns:a16="http://schemas.microsoft.com/office/drawing/2014/main" id="{1A2A0F06-521F-4C12-809B-0AE28E7B06D9}"/>
              </a:ext>
            </a:extLst>
          </p:cNvPr>
          <p:cNvSpPr txBox="1">
            <a:spLocks/>
          </p:cNvSpPr>
          <p:nvPr/>
        </p:nvSpPr>
        <p:spPr>
          <a:xfrm>
            <a:off x="1763124" y="828311"/>
            <a:ext cx="8807490" cy="2991214"/>
          </a:xfrm>
          <a:prstGeom prst="rect">
            <a:avLst/>
          </a:prstGeom>
        </p:spPr>
        <p:txBody>
          <a:bodyPr vert="horz" anchor="ctr">
            <a:normAutofit fontScale="975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r>
              <a:rPr lang="en-US" sz="36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equipment costs</a:t>
            </a:r>
          </a:p>
        </p:txBody>
      </p:sp>
      <p:sp>
        <p:nvSpPr>
          <p:cNvPr id="2" name="Footer Placeholder 1">
            <a:extLst>
              <a:ext uri="{FF2B5EF4-FFF2-40B4-BE49-F238E27FC236}">
                <a16:creationId xmlns:a16="http://schemas.microsoft.com/office/drawing/2014/main" id="{3C5D7FA6-ADA5-49BC-8EFD-4670503A3588}"/>
              </a:ext>
            </a:extLst>
          </p:cNvPr>
          <p:cNvSpPr>
            <a:spLocks noGrp="1"/>
          </p:cNvSpPr>
          <p:nvPr>
            <p:ph type="ftr" sz="quarter" idx="11"/>
          </p:nvPr>
        </p:nvSpPr>
        <p:spPr/>
        <p:txBody>
          <a:bodyPr/>
          <a:lstStyle/>
          <a:p>
            <a:r>
              <a:rPr lang="en-US"/>
              <a:t>© Ross Brown Data Science and Psychometrics, 2018</a:t>
            </a:r>
          </a:p>
        </p:txBody>
      </p:sp>
    </p:spTree>
    <p:custDataLst>
      <p:tags r:id="rId1"/>
    </p:custDataLst>
    <p:extLst>
      <p:ext uri="{BB962C8B-B14F-4D97-AF65-F5344CB8AC3E}">
        <p14:creationId xmlns:p14="http://schemas.microsoft.com/office/powerpoint/2010/main" val="3414912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314325" y="2927840"/>
            <a:ext cx="11725275" cy="3930160"/>
          </a:xfrm>
        </p:spPr>
        <p:txBody>
          <a:bodyPr>
            <a:noAutofit/>
          </a:bodyPr>
          <a:lstStyle/>
          <a:p>
            <a:pPr marL="137160" lvl="0" indent="0">
              <a:lnSpc>
                <a:spcPct val="150000"/>
              </a:lnSpc>
              <a:buNone/>
            </a:pPr>
            <a:r>
              <a:rPr lang="en-US" dirty="0">
                <a:solidFill>
                  <a:schemeClr val="bg2"/>
                </a:solidFill>
                <a:latin typeface="MS UI Gothic" panose="020B0600070205080204" pitchFamily="34" charset="-128"/>
                <a:ea typeface="MS UI Gothic" panose="020B0600070205080204" pitchFamily="34" charset="-128"/>
              </a:rPr>
              <a:t>   Step 3: </a:t>
            </a:r>
          </a:p>
          <a:p>
            <a:pPr marL="137160" lvl="0" indent="0">
              <a:lnSpc>
                <a:spcPct val="150000"/>
              </a:lnSpc>
              <a:spcBef>
                <a:spcPts val="100"/>
              </a:spcBef>
              <a:buNone/>
            </a:pPr>
            <a:r>
              <a:rPr lang="en-US" dirty="0">
                <a:solidFill>
                  <a:schemeClr val="bg2"/>
                </a:solidFill>
                <a:latin typeface="MS UI Gothic" panose="020B0600070205080204" pitchFamily="34" charset="-128"/>
                <a:ea typeface="MS UI Gothic" panose="020B0600070205080204" pitchFamily="34" charset="-128"/>
              </a:rPr>
              <a:t>Use brainstorming and anecdotal data </a:t>
            </a:r>
            <a:r>
              <a:rPr lang="en-US" sz="1600" dirty="0">
                <a:solidFill>
                  <a:schemeClr val="bg2"/>
                </a:solidFill>
                <a:latin typeface="MS UI Gothic" panose="020B0600070205080204" pitchFamily="34" charset="-128"/>
                <a:ea typeface="MS UI Gothic" panose="020B0600070205080204" pitchFamily="34" charset="-128"/>
              </a:rPr>
              <a:t>from staff observations to develop simple questions or survey </a:t>
            </a:r>
          </a:p>
          <a:p>
            <a:pPr marL="137160" lvl="0" indent="0">
              <a:lnSpc>
                <a:spcPct val="150000"/>
              </a:lnSpc>
              <a:spcBef>
                <a:spcPts val="100"/>
              </a:spcBef>
              <a:buNone/>
            </a:pPr>
            <a:r>
              <a:rPr lang="en-US" sz="1600" dirty="0">
                <a:solidFill>
                  <a:schemeClr val="bg2"/>
                </a:solidFill>
                <a:latin typeface="MS UI Gothic" panose="020B0600070205080204" pitchFamily="34" charset="-128"/>
                <a:ea typeface="MS UI Gothic" panose="020B0600070205080204" pitchFamily="34" charset="-128"/>
              </a:rPr>
              <a:t>    response items – directly relating to winter weather effects – that can be easily incorporated into intake and treatment</a:t>
            </a:r>
          </a:p>
          <a:p>
            <a:pPr marL="137160" lvl="0" indent="0">
              <a:lnSpc>
                <a:spcPct val="150000"/>
              </a:lnSpc>
              <a:spcBef>
                <a:spcPts val="100"/>
              </a:spcBef>
              <a:buNone/>
            </a:pPr>
            <a:r>
              <a:rPr lang="en-US" sz="1600" dirty="0">
                <a:solidFill>
                  <a:schemeClr val="bg2"/>
                </a:solidFill>
                <a:latin typeface="MS UI Gothic" panose="020B0600070205080204" pitchFamily="34" charset="-128"/>
                <a:ea typeface="MS UI Gothic" panose="020B0600070205080204" pitchFamily="34" charset="-128"/>
              </a:rPr>
              <a:t>  protocols. Simple, affordable analysis of the data, with close attention to periods of mild winter weather and heavy </a:t>
            </a:r>
          </a:p>
          <a:p>
            <a:pPr marL="137160" lvl="0" indent="0">
              <a:lnSpc>
                <a:spcPct val="150000"/>
              </a:lnSpc>
              <a:spcBef>
                <a:spcPts val="100"/>
              </a:spcBef>
              <a:buNone/>
            </a:pPr>
            <a:r>
              <a:rPr lang="en-US" sz="1600" dirty="0">
                <a:solidFill>
                  <a:schemeClr val="bg2"/>
                </a:solidFill>
                <a:latin typeface="MS UI Gothic" panose="020B0600070205080204" pitchFamily="34" charset="-128"/>
                <a:ea typeface="MS UI Gothic" panose="020B0600070205080204" pitchFamily="34" charset="-128"/>
              </a:rPr>
              <a:t>patient intake, can point to actionable patterns. Survey patients about the dynamics of alcoholism onset, tying survey questions to  </a:t>
            </a:r>
          </a:p>
          <a:p>
            <a:pPr marL="137160" lvl="0" indent="0">
              <a:lnSpc>
                <a:spcPct val="150000"/>
              </a:lnSpc>
              <a:spcBef>
                <a:spcPts val="100"/>
              </a:spcBef>
              <a:buNone/>
            </a:pPr>
            <a:r>
              <a:rPr lang="en-US" sz="1600" dirty="0">
                <a:solidFill>
                  <a:schemeClr val="bg2"/>
                </a:solidFill>
                <a:latin typeface="MS UI Gothic" panose="020B0600070205080204" pitchFamily="34" charset="-128"/>
                <a:ea typeface="MS UI Gothic" panose="020B0600070205080204" pitchFamily="34" charset="-128"/>
              </a:rPr>
              <a:t>   winter weather patterns. </a:t>
            </a:r>
          </a:p>
        </p:txBody>
      </p:sp>
      <p:sp>
        <p:nvSpPr>
          <p:cNvPr id="13" name="Title 12"/>
          <p:cNvSpPr>
            <a:spLocks noGrp="1"/>
          </p:cNvSpPr>
          <p:nvPr>
            <p:ph type="title"/>
          </p:nvPr>
        </p:nvSpPr>
        <p:spPr>
          <a:xfrm>
            <a:off x="1547786" y="-159505"/>
            <a:ext cx="10253843" cy="3502780"/>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Twin Towns has ready access to</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qualitative data to supplement and leverage       </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quantitative findings from this study:                </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Staff and patients can shed light on </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the weather/alcoholism dynamic</a:t>
            </a:r>
          </a:p>
        </p:txBody>
      </p:sp>
      <p:sp>
        <p:nvSpPr>
          <p:cNvPr id="2" name="Footer Placeholder 1">
            <a:extLst>
              <a:ext uri="{FF2B5EF4-FFF2-40B4-BE49-F238E27FC236}">
                <a16:creationId xmlns:a16="http://schemas.microsoft.com/office/drawing/2014/main" id="{4FD8FF61-E2BD-4B41-85E5-A50376402BC8}"/>
              </a:ext>
            </a:extLst>
          </p:cNvPr>
          <p:cNvSpPr>
            <a:spLocks noGrp="1"/>
          </p:cNvSpPr>
          <p:nvPr>
            <p:ph type="ftr" sz="quarter" idx="11"/>
          </p:nvPr>
        </p:nvSpPr>
        <p:spPr/>
        <p:txBody>
          <a:bodyPr/>
          <a:lstStyle/>
          <a:p>
            <a:r>
              <a:rPr lang="en-US"/>
              <a:t>© Ross Brown Data Science and Psychometrics, 2018</a:t>
            </a:r>
          </a:p>
        </p:txBody>
      </p:sp>
    </p:spTree>
    <p:custDataLst>
      <p:tags r:id="rId1"/>
    </p:custDataLst>
    <p:extLst>
      <p:ext uri="{BB962C8B-B14F-4D97-AF65-F5344CB8AC3E}">
        <p14:creationId xmlns:p14="http://schemas.microsoft.com/office/powerpoint/2010/main" val="2378203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47787" y="-159505"/>
            <a:ext cx="6929464" cy="3011146"/>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Questions?</a:t>
            </a:r>
          </a:p>
        </p:txBody>
      </p:sp>
      <p:sp>
        <p:nvSpPr>
          <p:cNvPr id="2" name="Footer Placeholder 1">
            <a:extLst>
              <a:ext uri="{FF2B5EF4-FFF2-40B4-BE49-F238E27FC236}">
                <a16:creationId xmlns:a16="http://schemas.microsoft.com/office/drawing/2014/main" id="{4FD8FF61-E2BD-4B41-85E5-A50376402BC8}"/>
              </a:ext>
            </a:extLst>
          </p:cNvPr>
          <p:cNvSpPr>
            <a:spLocks noGrp="1"/>
          </p:cNvSpPr>
          <p:nvPr>
            <p:ph type="ftr" sz="quarter" idx="11"/>
          </p:nvPr>
        </p:nvSpPr>
        <p:spPr/>
        <p:txBody>
          <a:bodyPr/>
          <a:lstStyle/>
          <a:p>
            <a:r>
              <a:rPr lang="en-US"/>
              <a:t>© Ross Brown Data Science and Psychometrics, 2018</a:t>
            </a:r>
          </a:p>
        </p:txBody>
      </p:sp>
    </p:spTree>
    <p:custDataLst>
      <p:tags r:id="rId1"/>
    </p:custDataLst>
    <p:extLst>
      <p:ext uri="{BB962C8B-B14F-4D97-AF65-F5344CB8AC3E}">
        <p14:creationId xmlns:p14="http://schemas.microsoft.com/office/powerpoint/2010/main" val="1220374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Data Science and Psychometrics, 2018</a:t>
            </a:r>
          </a:p>
        </p:txBody>
      </p:sp>
      <p:sp>
        <p:nvSpPr>
          <p:cNvPr id="14" name="Content Placeholder 13"/>
          <p:cNvSpPr>
            <a:spLocks noGrp="1"/>
          </p:cNvSpPr>
          <p:nvPr>
            <p:ph idx="1"/>
          </p:nvPr>
        </p:nvSpPr>
        <p:spPr>
          <a:xfrm>
            <a:off x="609600" y="1707516"/>
            <a:ext cx="10972800" cy="4709160"/>
          </a:xfrm>
        </p:spPr>
        <p:txBody>
          <a:bodyPr>
            <a:normAutofit/>
          </a:bodyPr>
          <a:lstStyle/>
          <a:p>
            <a:pPr lvl="0">
              <a:lnSpc>
                <a:spcPct val="150000"/>
              </a:lnSpc>
              <a:buFont typeface="Wingdings" panose="05000000000000000000" pitchFamily="2" charset="2"/>
              <a:buChar char="v"/>
            </a:pPr>
            <a:r>
              <a:rPr lang="en-US" sz="2400">
                <a:solidFill>
                  <a:schemeClr val="bg2"/>
                </a:solidFill>
                <a:latin typeface="MS UI Gothic" panose="020B0600070205080204" pitchFamily="34" charset="-128"/>
                <a:ea typeface="MS UI Gothic" panose="020B0600070205080204" pitchFamily="34" charset="-128"/>
              </a:rPr>
              <a:t>Labor biggest expense.</a:t>
            </a:r>
          </a:p>
          <a:p>
            <a:pPr lvl="0">
              <a:lnSpc>
                <a:spcPct val="150000"/>
              </a:lnSpc>
              <a:buFont typeface="Wingdings" panose="05000000000000000000" pitchFamily="2" charset="2"/>
              <a:buChar char="v"/>
            </a:pPr>
            <a:r>
              <a:rPr lang="en-US" sz="2400">
                <a:solidFill>
                  <a:schemeClr val="bg2"/>
                </a:solidFill>
                <a:latin typeface="MS UI Gothic" panose="020B0600070205080204" pitchFamily="34" charset="-128"/>
                <a:ea typeface="MS UI Gothic" panose="020B0600070205080204" pitchFamily="34" charset="-128"/>
              </a:rPr>
              <a:t>Need to balance sufficient staffing for quality care and preventing employee burnout with costs of overstaffing</a:t>
            </a:r>
          </a:p>
          <a:p>
            <a:pPr>
              <a:lnSpc>
                <a:spcPct val="150000"/>
              </a:lnSpc>
              <a:buFont typeface="Wingdings" panose="05000000000000000000" pitchFamily="2" charset="2"/>
              <a:buChar char="v"/>
            </a:pPr>
            <a:r>
              <a:rPr lang="en-US" sz="2400">
                <a:solidFill>
                  <a:schemeClr val="bg2"/>
                </a:solidFill>
                <a:latin typeface="MS UI Gothic" panose="020B0600070205080204" pitchFamily="34" charset="-128"/>
                <a:ea typeface="MS UI Gothic" panose="020B0600070205080204" pitchFamily="34" charset="-128"/>
              </a:rPr>
              <a:t>Need to predict patient demand in new markets for corporate expansion</a:t>
            </a:r>
            <a:endParaRPr lang="en-US" sz="2400" dirty="0">
              <a:solidFill>
                <a:schemeClr val="bg2"/>
              </a:solidFill>
              <a:latin typeface="MS UI Gothic" panose="020B0600070205080204" pitchFamily="34" charset="-128"/>
              <a:ea typeface="MS UI Gothic" panose="020B0600070205080204" pitchFamily="34" charset="-128"/>
            </a:endParaRPr>
          </a:p>
        </p:txBody>
      </p:sp>
      <p:sp>
        <p:nvSpPr>
          <p:cNvPr id="13" name="Title 12"/>
          <p:cNvSpPr>
            <a:spLocks noGrp="1"/>
          </p:cNvSpPr>
          <p:nvPr>
            <p:ph type="title"/>
          </p:nvPr>
        </p:nvSpPr>
        <p:spPr>
          <a:xfrm>
            <a:off x="200094" y="274638"/>
            <a:ext cx="10972800" cy="1397408"/>
          </a:xfrm>
        </p:spPr>
        <p:txBody>
          <a:bodyPr>
            <a:normAutofit/>
          </a:bodyPr>
          <a:lstStyle/>
          <a:p>
            <a:r>
              <a:rPr lang="en-US" sz="350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Managing Staffing Levels is Critical for</a:t>
            </a:r>
            <a:br>
              <a:rPr lang="en-US" sz="350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Twin Towns Substance Abuse Treatment Network</a:t>
            </a:r>
            <a:endPar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endParaRPr>
          </a:p>
        </p:txBody>
      </p:sp>
      <p:pic>
        <p:nvPicPr>
          <p:cNvPr id="7" name="Audio 6">
            <a:hlinkClick r:id="" action="ppaction://media"/>
            <a:extLst>
              <a:ext uri="{FF2B5EF4-FFF2-40B4-BE49-F238E27FC236}">
                <a16:creationId xmlns:a16="http://schemas.microsoft.com/office/drawing/2014/main" id="{C33AB1DB-5D8C-4A01-A196-5ECC95BBFC8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61799537"/>
      </p:ext>
    </p:extLst>
  </p:cSld>
  <p:clrMapOvr>
    <a:masterClrMapping/>
  </p:clrMapOvr>
  <mc:AlternateContent xmlns:mc="http://schemas.openxmlformats.org/markup-compatibility/2006" xmlns:p14="http://schemas.microsoft.com/office/powerpoint/2010/main">
    <mc:Choice Requires="p14">
      <p:transition spd="med" p14:dur="700" advTm="25958">
        <p:fade/>
      </p:transition>
    </mc:Choice>
    <mc:Fallback xmlns="">
      <p:transition spd="med" advTm="259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r>
              <a:rPr lang="en-US"/>
              <a:t>© Ross Brown Data Science and Psychometrics, 2018</a:t>
            </a:r>
          </a:p>
        </p:txBody>
      </p:sp>
      <p:sp>
        <p:nvSpPr>
          <p:cNvPr id="14" name="Content Placeholder 13"/>
          <p:cNvSpPr>
            <a:spLocks noGrp="1"/>
          </p:cNvSpPr>
          <p:nvPr>
            <p:ph idx="1"/>
          </p:nvPr>
        </p:nvSpPr>
        <p:spPr>
          <a:xfrm>
            <a:off x="4265" y="1870710"/>
            <a:ext cx="11057161" cy="5332685"/>
          </a:xfrm>
        </p:spPr>
        <p:txBody>
          <a:bodyPr/>
          <a:lstStyle/>
          <a:p>
            <a:pPr marL="137160" lvl="0" indent="0">
              <a:lnSpc>
                <a:spcPct val="150000"/>
              </a:lnSpc>
              <a:buNone/>
            </a:pPr>
            <a:r>
              <a:rPr lang="en-US" sz="2000" dirty="0">
                <a:solidFill>
                  <a:schemeClr val="bg2"/>
                </a:solidFill>
                <a:latin typeface="MS UI Gothic" panose="020B0600070205080204" pitchFamily="34" charset="-128"/>
                <a:ea typeface="MS UI Gothic" panose="020B0600070205080204" pitchFamily="34" charset="-128"/>
              </a:rPr>
              <a:t>Depression-like mood disorder associated with</a:t>
            </a:r>
          </a:p>
          <a:p>
            <a:pPr marL="137160" lvl="0" indent="0">
              <a:lnSpc>
                <a:spcPct val="150000"/>
              </a:lnSpc>
              <a:buNone/>
            </a:pPr>
            <a:r>
              <a:rPr lang="en-US" sz="2000" dirty="0">
                <a:solidFill>
                  <a:schemeClr val="bg2"/>
                </a:solidFill>
                <a:latin typeface="MS UI Gothic" panose="020B0600070205080204" pitchFamily="34" charset="-128"/>
                <a:ea typeface="MS UI Gothic" panose="020B0600070205080204" pitchFamily="34" charset="-128"/>
              </a:rPr>
              <a:t>winter weather features: </a:t>
            </a:r>
          </a:p>
          <a:p>
            <a:pPr>
              <a:lnSpc>
                <a:spcPct val="150000"/>
              </a:lnSpc>
              <a:buFont typeface="Wingdings" panose="05000000000000000000" pitchFamily="2" charset="2"/>
              <a:buChar char="v"/>
            </a:pPr>
            <a:r>
              <a:rPr lang="en-US" sz="2000" dirty="0">
                <a:solidFill>
                  <a:schemeClr val="bg2"/>
                </a:solidFill>
                <a:latin typeface="MS UI Gothic" panose="020B0600070205080204" pitchFamily="34" charset="-128"/>
                <a:ea typeface="MS UI Gothic" panose="020B0600070205080204" pitchFamily="34" charset="-128"/>
              </a:rPr>
              <a:t>Shorter days</a:t>
            </a:r>
          </a:p>
          <a:p>
            <a:pPr>
              <a:lnSpc>
                <a:spcPct val="150000"/>
              </a:lnSpc>
              <a:buFont typeface="Wingdings" panose="05000000000000000000" pitchFamily="2" charset="2"/>
              <a:buChar char="v"/>
            </a:pPr>
            <a:r>
              <a:rPr lang="en-US" sz="2000" dirty="0">
                <a:solidFill>
                  <a:schemeClr val="bg2"/>
                </a:solidFill>
                <a:latin typeface="MS UI Gothic" panose="020B0600070205080204" pitchFamily="34" charset="-128"/>
                <a:ea typeface="MS UI Gothic" panose="020B0600070205080204" pitchFamily="34" charset="-128"/>
              </a:rPr>
              <a:t>Reduced sunshine</a:t>
            </a:r>
          </a:p>
          <a:p>
            <a:pPr>
              <a:lnSpc>
                <a:spcPct val="150000"/>
              </a:lnSpc>
              <a:buFont typeface="Wingdings" panose="05000000000000000000" pitchFamily="2" charset="2"/>
              <a:buChar char="v"/>
            </a:pPr>
            <a:r>
              <a:rPr lang="en-US" sz="2000" dirty="0">
                <a:solidFill>
                  <a:schemeClr val="bg2"/>
                </a:solidFill>
                <a:latin typeface="MS UI Gothic" panose="020B0600070205080204" pitchFamily="34" charset="-128"/>
                <a:ea typeface="MS UI Gothic" panose="020B0600070205080204" pitchFamily="34" charset="-128"/>
              </a:rPr>
              <a:t>Isolation</a:t>
            </a:r>
          </a:p>
          <a:p>
            <a:pPr marL="137160" lvl="0" indent="0">
              <a:lnSpc>
                <a:spcPct val="150000"/>
              </a:lnSpc>
              <a:buNone/>
            </a:pPr>
            <a:endParaRPr lang="en-US" sz="2000" dirty="0">
              <a:solidFill>
                <a:schemeClr val="bg2"/>
              </a:solidFill>
              <a:latin typeface="MS UI Gothic" panose="020B0600070205080204" pitchFamily="34" charset="-128"/>
              <a:ea typeface="MS UI Gothic" panose="020B0600070205080204" pitchFamily="34" charset="-128"/>
            </a:endParaRPr>
          </a:p>
        </p:txBody>
      </p:sp>
      <p:sp>
        <p:nvSpPr>
          <p:cNvPr id="13" name="Title 12"/>
          <p:cNvSpPr>
            <a:spLocks noGrp="1"/>
          </p:cNvSpPr>
          <p:nvPr>
            <p:ph type="title"/>
          </p:nvPr>
        </p:nvSpPr>
        <p:spPr>
          <a:xfrm>
            <a:off x="376748" y="415926"/>
            <a:ext cx="4733109" cy="1535112"/>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Seasonal Affective Disorder (SAD) </a:t>
            </a:r>
          </a:p>
        </p:txBody>
      </p:sp>
      <p:pic>
        <p:nvPicPr>
          <p:cNvPr id="4" name="Picture 3">
            <a:extLst>
              <a:ext uri="{FF2B5EF4-FFF2-40B4-BE49-F238E27FC236}">
                <a16:creationId xmlns:a16="http://schemas.microsoft.com/office/drawing/2014/main" id="{9D1C729C-C7B5-4022-84BA-23C81394907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63395" y="1080893"/>
            <a:ext cx="5953839" cy="2998964"/>
          </a:xfrm>
          <a:prstGeom prst="rect">
            <a:avLst/>
          </a:prstGeom>
        </p:spPr>
      </p:pic>
      <p:pic>
        <p:nvPicPr>
          <p:cNvPr id="6" name="Picture 5">
            <a:extLst>
              <a:ext uri="{FF2B5EF4-FFF2-40B4-BE49-F238E27FC236}">
                <a16:creationId xmlns:a16="http://schemas.microsoft.com/office/drawing/2014/main" id="{DC5E59EC-F1D1-47E0-87A7-B42AAD0055D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38725" y="3290040"/>
            <a:ext cx="7986493" cy="3929262"/>
          </a:xfrm>
          <a:prstGeom prst="rect">
            <a:avLst/>
          </a:prstGeom>
        </p:spPr>
      </p:pic>
      <p:sp>
        <p:nvSpPr>
          <p:cNvPr id="7" name="Title 12">
            <a:extLst>
              <a:ext uri="{FF2B5EF4-FFF2-40B4-BE49-F238E27FC236}">
                <a16:creationId xmlns:a16="http://schemas.microsoft.com/office/drawing/2014/main" id="{C08C0A29-0A9A-4B06-A198-C36C8F149287}"/>
              </a:ext>
            </a:extLst>
          </p:cNvPr>
          <p:cNvSpPr txBox="1">
            <a:spLocks/>
          </p:cNvSpPr>
          <p:nvPr/>
        </p:nvSpPr>
        <p:spPr>
          <a:xfrm rot="10800000" flipV="1">
            <a:off x="200094" y="185845"/>
            <a:ext cx="4509066" cy="345862"/>
          </a:xfrm>
          <a:prstGeom prst="rect">
            <a:avLst/>
          </a:prstGeom>
        </p:spPr>
        <p:txBody>
          <a:bodyPr vert="horz" anchor="ctr">
            <a:normAutofit fontScale="92500" lnSpcReduction="100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l"/>
            <a:r>
              <a:rPr lang="en-US" sz="1800" b="0" i="1" u="sng" dirty="0">
                <a:solidFill>
                  <a:schemeClr val="bg2"/>
                </a:solidFill>
                <a:effectLst/>
                <a:latin typeface="MS UI Gothic" panose="020B0600070205080204" pitchFamily="34" charset="-128"/>
                <a:ea typeface="MS UI Gothic" panose="020B0600070205080204" pitchFamily="34" charset="-128"/>
                <a:cs typeface="+mn-cs"/>
              </a:rPr>
              <a:t>Why winter weather may predict alcoholism: </a:t>
            </a:r>
            <a:endParaRPr lang="en-US" sz="1800" b="0" i="1" dirty="0">
              <a:solidFill>
                <a:schemeClr val="bg2"/>
              </a:solidFill>
              <a:effectLst/>
              <a:latin typeface="MS UI Gothic" panose="020B0600070205080204" pitchFamily="34" charset="-128"/>
              <a:ea typeface="MS UI Gothic" panose="020B0600070205080204" pitchFamily="34" charset="-128"/>
              <a:cs typeface="+mn-cs"/>
            </a:endParaRPr>
          </a:p>
        </p:txBody>
      </p:sp>
      <p:sp>
        <p:nvSpPr>
          <p:cNvPr id="8" name="Title 12">
            <a:extLst>
              <a:ext uri="{FF2B5EF4-FFF2-40B4-BE49-F238E27FC236}">
                <a16:creationId xmlns:a16="http://schemas.microsoft.com/office/drawing/2014/main" id="{459EBFCC-D17A-412A-8BCC-4712F40A181A}"/>
              </a:ext>
            </a:extLst>
          </p:cNvPr>
          <p:cNvSpPr txBox="1">
            <a:spLocks/>
          </p:cNvSpPr>
          <p:nvPr/>
        </p:nvSpPr>
        <p:spPr>
          <a:xfrm>
            <a:off x="78659" y="4556761"/>
            <a:ext cx="4086941" cy="1859915"/>
          </a:xfrm>
          <a:prstGeom prst="rect">
            <a:avLst/>
          </a:prstGeom>
        </p:spPr>
        <p:txBody>
          <a:bodyPr vert="horz"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r>
              <a:rPr lang="en-US" sz="2400" i="1"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Research has shown that SAD is related to and possibly predictive of alcoholism</a:t>
            </a:r>
          </a:p>
        </p:txBody>
      </p:sp>
      <p:pic>
        <p:nvPicPr>
          <p:cNvPr id="3" name="Picture 2">
            <a:extLst>
              <a:ext uri="{FF2B5EF4-FFF2-40B4-BE49-F238E27FC236}">
                <a16:creationId xmlns:a16="http://schemas.microsoft.com/office/drawing/2014/main" id="{11D7AA02-DAF4-4352-9C24-E72E9E16F025}"/>
              </a:ext>
            </a:extLst>
          </p:cNvPr>
          <p:cNvPicPr>
            <a:picLocks noChangeAspect="1"/>
          </p:cNvPicPr>
          <p:nvPr/>
        </p:nvPicPr>
        <p:blipFill>
          <a:blip r:embed="rId8"/>
          <a:stretch>
            <a:fillRect/>
          </a:stretch>
        </p:blipFill>
        <p:spPr>
          <a:xfrm>
            <a:off x="4572001" y="4985009"/>
            <a:ext cx="8630034" cy="1698821"/>
          </a:xfrm>
          <a:prstGeom prst="rect">
            <a:avLst/>
          </a:prstGeom>
        </p:spPr>
      </p:pic>
      <p:pic>
        <p:nvPicPr>
          <p:cNvPr id="11" name="Audio 10">
            <a:hlinkClick r:id="" action="ppaction://media"/>
            <a:extLst>
              <a:ext uri="{FF2B5EF4-FFF2-40B4-BE49-F238E27FC236}">
                <a16:creationId xmlns:a16="http://schemas.microsoft.com/office/drawing/2014/main" id="{1EB77B41-DF9B-46B2-A5A8-87839F656E78}"/>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35519843"/>
      </p:ext>
    </p:extLst>
  </p:cSld>
  <p:clrMapOvr>
    <a:masterClrMapping/>
  </p:clrMapOvr>
  <mc:AlternateContent xmlns:mc="http://schemas.openxmlformats.org/markup-compatibility/2006" xmlns:p14="http://schemas.microsoft.com/office/powerpoint/2010/main">
    <mc:Choice Requires="p14">
      <p:transition spd="med" p14:dur="700" advTm="8078">
        <p:fade/>
      </p:transition>
    </mc:Choice>
    <mc:Fallback xmlns="">
      <p:transition spd="med" advTm="80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 presetClass="entr" presetSubtype="0" fill="hold" nodeType="withEffect">
                                  <p:stCondLst>
                                    <p:cond delay="0"/>
                                  </p:stCondLst>
                                  <p:childTnLst>
                                    <p:set>
                                      <p:cBhvr>
                                        <p:cTn id="13" dur="1" fill="hold">
                                          <p:stCondLst>
                                            <p:cond delay="0"/>
                                          </p:stCondLst>
                                        </p:cTn>
                                        <p:tgtEl>
                                          <p:spTgt spid="4"/>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11"/>
                </p:tgtEl>
              </p:cMediaNode>
            </p:audio>
          </p:childTnLst>
        </p:cTn>
      </p:par>
    </p:tnLst>
    <p:bldLst>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Psychometrics, 2018</a:t>
            </a:r>
          </a:p>
        </p:txBody>
      </p:sp>
      <p:sp>
        <p:nvSpPr>
          <p:cNvPr id="14" name="Content Placeholder 13"/>
          <p:cNvSpPr>
            <a:spLocks noGrp="1"/>
          </p:cNvSpPr>
          <p:nvPr>
            <p:ph idx="1"/>
          </p:nvPr>
        </p:nvSpPr>
        <p:spPr>
          <a:xfrm>
            <a:off x="3962197" y="2377439"/>
            <a:ext cx="3366066" cy="1894115"/>
          </a:xfrm>
        </p:spPr>
        <p:txBody>
          <a:bodyPr>
            <a:normAutofit/>
          </a:bodyPr>
          <a:lstStyle/>
          <a:p>
            <a:pPr marL="137160" lvl="0" indent="0" algn="ctr">
              <a:lnSpc>
                <a:spcPct val="150000"/>
              </a:lnSpc>
              <a:buNone/>
            </a:pPr>
            <a:r>
              <a:rPr lang="en-US" sz="2000" dirty="0">
                <a:solidFill>
                  <a:schemeClr val="bg2"/>
                </a:solidFill>
                <a:latin typeface="MS UI Gothic" panose="020B0600070205080204" pitchFamily="34" charset="-128"/>
                <a:ea typeface="MS UI Gothic" panose="020B0600070205080204" pitchFamily="34" charset="-128"/>
              </a:rPr>
              <a:t>Seasonal Affective Disorder is more </a:t>
            </a:r>
            <a:r>
              <a:rPr lang="en-US" sz="2000" b="1" i="1" dirty="0">
                <a:solidFill>
                  <a:schemeClr val="bg2"/>
                </a:solidFill>
                <a:latin typeface="MS UI Gothic" panose="020B0600070205080204" pitchFamily="34" charset="-128"/>
                <a:ea typeface="MS UI Gothic" panose="020B0600070205080204" pitchFamily="34" charset="-128"/>
              </a:rPr>
              <a:t>Widespread</a:t>
            </a:r>
            <a:r>
              <a:rPr lang="en-US" sz="2000" dirty="0">
                <a:solidFill>
                  <a:schemeClr val="bg2"/>
                </a:solidFill>
                <a:latin typeface="MS UI Gothic" panose="020B0600070205080204" pitchFamily="34" charset="-128"/>
                <a:ea typeface="MS UI Gothic" panose="020B0600070205080204" pitchFamily="34" charset="-128"/>
              </a:rPr>
              <a:t> and/or more </a:t>
            </a:r>
            <a:r>
              <a:rPr lang="en-US" sz="2000" b="1" i="1" dirty="0">
                <a:solidFill>
                  <a:schemeClr val="bg2"/>
                </a:solidFill>
                <a:latin typeface="MS UI Gothic" panose="020B0600070205080204" pitchFamily="34" charset="-128"/>
                <a:ea typeface="MS UI Gothic" panose="020B0600070205080204" pitchFamily="34" charset="-128"/>
              </a:rPr>
              <a:t>Severe</a:t>
            </a:r>
          </a:p>
        </p:txBody>
      </p:sp>
      <p:sp>
        <p:nvSpPr>
          <p:cNvPr id="13" name="Title 12"/>
          <p:cNvSpPr>
            <a:spLocks noGrp="1"/>
          </p:cNvSpPr>
          <p:nvPr>
            <p:ph type="title"/>
          </p:nvPr>
        </p:nvSpPr>
        <p:spPr>
          <a:xfrm>
            <a:off x="1155700" y="274638"/>
            <a:ext cx="9468859" cy="1245713"/>
          </a:xfrm>
        </p:spPr>
        <p:txBody>
          <a:bodyPr>
            <a:normAutofit/>
          </a:bodyPr>
          <a:lstStyle/>
          <a:p>
            <a:r>
              <a:rPr lang="en-US" sz="3600" spc="-15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Winter = SAD = Alcoholism</a:t>
            </a:r>
          </a:p>
        </p:txBody>
      </p:sp>
      <p:sp>
        <p:nvSpPr>
          <p:cNvPr id="16" name="Multiplication Sign 15">
            <a:extLst>
              <a:ext uri="{FF2B5EF4-FFF2-40B4-BE49-F238E27FC236}">
                <a16:creationId xmlns:a16="http://schemas.microsoft.com/office/drawing/2014/main" id="{159F7DC7-B9D4-4981-A654-C853A4177976}"/>
              </a:ext>
            </a:extLst>
          </p:cNvPr>
          <p:cNvSpPr/>
          <p:nvPr/>
        </p:nvSpPr>
        <p:spPr>
          <a:xfrm>
            <a:off x="4415517" y="76199"/>
            <a:ext cx="2429692" cy="1750423"/>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Content Placeholder 13">
            <a:extLst>
              <a:ext uri="{FF2B5EF4-FFF2-40B4-BE49-F238E27FC236}">
                <a16:creationId xmlns:a16="http://schemas.microsoft.com/office/drawing/2014/main" id="{128B25F0-90DE-42A1-BE9D-6C92F9903504}"/>
              </a:ext>
            </a:extLst>
          </p:cNvPr>
          <p:cNvSpPr txBox="1">
            <a:spLocks/>
          </p:cNvSpPr>
          <p:nvPr/>
        </p:nvSpPr>
        <p:spPr>
          <a:xfrm>
            <a:off x="-339635" y="2390501"/>
            <a:ext cx="2926081" cy="1567546"/>
          </a:xfrm>
          <a:prstGeom prst="rect">
            <a:avLst/>
          </a:prstGeom>
        </p:spPr>
        <p:txBody>
          <a:bodyPr vert="horz">
            <a:norm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marR="0" lvl="0" indent="0" algn="ctr" defTabSz="914400" rtl="0" eaLnBrk="1" fontAlgn="auto" latinLnBrk="0" hangingPunct="1">
              <a:lnSpc>
                <a:spcPct val="150000"/>
              </a:lnSpc>
              <a:spcBef>
                <a:spcPct val="20000"/>
              </a:spcBef>
              <a:spcAft>
                <a:spcPts val="0"/>
              </a:spcAft>
              <a:buClr>
                <a:srgbClr val="242852"/>
              </a:buClr>
              <a:buSzPct val="65000"/>
              <a:buFont typeface="Wingdings 2"/>
              <a:buNone/>
              <a:tabLst/>
              <a:defRPr/>
            </a:pPr>
            <a:r>
              <a:rPr kumimoji="0" lang="en-US" sz="2000" b="0" i="0"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Winter is </a:t>
            </a:r>
            <a:r>
              <a:rPr kumimoji="0" lang="en-US" sz="2000" b="1" i="1"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Harsher</a:t>
            </a:r>
            <a:r>
              <a:rPr kumimoji="0" lang="en-US" sz="2000" b="0" i="0"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 </a:t>
            </a:r>
            <a:br>
              <a:rPr kumimoji="0" lang="en-US" sz="2000" b="0" i="0"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br>
            <a:r>
              <a:rPr kumimoji="0" lang="en-US" sz="2000" b="0" i="0"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More </a:t>
            </a:r>
            <a:r>
              <a:rPr kumimoji="0" lang="en-US" sz="2000" b="1" i="1"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Severe</a:t>
            </a:r>
          </a:p>
        </p:txBody>
      </p:sp>
      <p:sp>
        <p:nvSpPr>
          <p:cNvPr id="3" name="Arrow: Right 2">
            <a:extLst>
              <a:ext uri="{FF2B5EF4-FFF2-40B4-BE49-F238E27FC236}">
                <a16:creationId xmlns:a16="http://schemas.microsoft.com/office/drawing/2014/main" id="{315E86BD-2186-40C6-9979-820A334B31C3}"/>
              </a:ext>
            </a:extLst>
          </p:cNvPr>
          <p:cNvSpPr/>
          <p:nvPr/>
        </p:nvSpPr>
        <p:spPr>
          <a:xfrm>
            <a:off x="2429691" y="2686207"/>
            <a:ext cx="1358537" cy="600892"/>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3">
            <a:extLst>
              <a:ext uri="{FF2B5EF4-FFF2-40B4-BE49-F238E27FC236}">
                <a16:creationId xmlns:a16="http://schemas.microsoft.com/office/drawing/2014/main" id="{E757988F-88DB-43D7-800C-1B789E2E3795}"/>
              </a:ext>
            </a:extLst>
          </p:cNvPr>
          <p:cNvSpPr txBox="1">
            <a:spLocks/>
          </p:cNvSpPr>
          <p:nvPr/>
        </p:nvSpPr>
        <p:spPr>
          <a:xfrm>
            <a:off x="9287285" y="2464136"/>
            <a:ext cx="1916089" cy="1245713"/>
          </a:xfrm>
          <a:prstGeom prst="rect">
            <a:avLst/>
          </a:prstGeom>
        </p:spPr>
        <p:txBody>
          <a:bodyPr vert="horz">
            <a:norm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marR="0" lvl="0" indent="0" algn="ctr" defTabSz="914400" rtl="0" eaLnBrk="1" fontAlgn="auto" latinLnBrk="0" hangingPunct="1">
              <a:lnSpc>
                <a:spcPct val="150000"/>
              </a:lnSpc>
              <a:spcBef>
                <a:spcPct val="20000"/>
              </a:spcBef>
              <a:spcAft>
                <a:spcPts val="0"/>
              </a:spcAft>
              <a:buClr>
                <a:srgbClr val="242852"/>
              </a:buClr>
              <a:buSzPct val="65000"/>
              <a:buFont typeface="Wingdings 2"/>
              <a:buNone/>
              <a:tabLst/>
              <a:defRPr/>
            </a:pPr>
            <a:r>
              <a:rPr kumimoji="0" lang="en-US" sz="2000" b="1" i="1"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More</a:t>
            </a:r>
            <a:r>
              <a:rPr kumimoji="0" lang="en-US" sz="2000" b="0" i="0"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 Alcoholism</a:t>
            </a:r>
          </a:p>
        </p:txBody>
      </p:sp>
      <p:sp>
        <p:nvSpPr>
          <p:cNvPr id="12" name="Arrow: Right 11">
            <a:extLst>
              <a:ext uri="{FF2B5EF4-FFF2-40B4-BE49-F238E27FC236}">
                <a16:creationId xmlns:a16="http://schemas.microsoft.com/office/drawing/2014/main" id="{F9DCC721-B9BA-4819-B904-86D3C2B741C5}"/>
              </a:ext>
            </a:extLst>
          </p:cNvPr>
          <p:cNvSpPr/>
          <p:nvPr/>
        </p:nvSpPr>
        <p:spPr>
          <a:xfrm>
            <a:off x="7928748" y="2686207"/>
            <a:ext cx="1358537" cy="600892"/>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Multiplication Sign 17">
            <a:extLst>
              <a:ext uri="{FF2B5EF4-FFF2-40B4-BE49-F238E27FC236}">
                <a16:creationId xmlns:a16="http://schemas.microsoft.com/office/drawing/2014/main" id="{238C3257-4763-4198-A6E2-3FB74940C26B}"/>
              </a:ext>
            </a:extLst>
          </p:cNvPr>
          <p:cNvSpPr/>
          <p:nvPr/>
        </p:nvSpPr>
        <p:spPr>
          <a:xfrm>
            <a:off x="4519545" y="2111441"/>
            <a:ext cx="2429692" cy="1750423"/>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53C53F4A-7EE2-4B3E-86C7-633DE1D61972}"/>
              </a:ext>
            </a:extLst>
          </p:cNvPr>
          <p:cNvSpPr/>
          <p:nvPr/>
        </p:nvSpPr>
        <p:spPr>
          <a:xfrm>
            <a:off x="-605065" y="-725714"/>
            <a:ext cx="13402129" cy="8592457"/>
          </a:xfrm>
          <a:prstGeom prst="rect">
            <a:avLst/>
          </a:prstGeom>
          <a:solidFill>
            <a:srgbClr val="DDE2E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F81A76A7-5993-4DF0-A153-B2FD7A2EB09B}"/>
              </a:ext>
            </a:extLst>
          </p:cNvPr>
          <p:cNvGrpSpPr/>
          <p:nvPr/>
        </p:nvGrpSpPr>
        <p:grpSpPr>
          <a:xfrm>
            <a:off x="2586446" y="1026975"/>
            <a:ext cx="6368868" cy="4703163"/>
            <a:chOff x="257175" y="-234615"/>
            <a:chExt cx="10946199" cy="7327229"/>
          </a:xfrm>
        </p:grpSpPr>
        <p:pic>
          <p:nvPicPr>
            <p:cNvPr id="10" name="Content Placeholder 9">
              <a:extLst>
                <a:ext uri="{FF2B5EF4-FFF2-40B4-BE49-F238E27FC236}">
                  <a16:creationId xmlns:a16="http://schemas.microsoft.com/office/drawing/2014/main" id="{632601D0-4FD1-4C09-BE1E-4C0F9A380C3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7175" y="-234615"/>
              <a:ext cx="10946199" cy="7031523"/>
            </a:xfrm>
            <a:prstGeom prst="rect">
              <a:avLst/>
            </a:prstGeom>
          </p:spPr>
        </p:pic>
        <p:grpSp>
          <p:nvGrpSpPr>
            <p:cNvPr id="22" name="Group 21">
              <a:extLst>
                <a:ext uri="{FF2B5EF4-FFF2-40B4-BE49-F238E27FC236}">
                  <a16:creationId xmlns:a16="http://schemas.microsoft.com/office/drawing/2014/main" id="{4755A793-D8A0-479F-AA40-DFD965FB0701}"/>
                </a:ext>
              </a:extLst>
            </p:cNvPr>
            <p:cNvGrpSpPr/>
            <p:nvPr/>
          </p:nvGrpSpPr>
          <p:grpSpPr>
            <a:xfrm>
              <a:off x="3137524" y="5427834"/>
              <a:ext cx="7616009" cy="1664780"/>
              <a:chOff x="3137524" y="5427834"/>
              <a:chExt cx="7616009" cy="1664780"/>
            </a:xfrm>
          </p:grpSpPr>
          <mc:AlternateContent xmlns:mc="http://schemas.openxmlformats.org/markup-compatibility/2006" xmlns:p14="http://schemas.microsoft.com/office/powerpoint/2010/main">
            <mc:Choice Requires="p14">
              <p:contentPart p14:bwMode="auto" r:id="rId7">
                <p14:nvContentPartPr>
                  <p14:cNvPr id="17" name="Ink 16">
                    <a:extLst>
                      <a:ext uri="{FF2B5EF4-FFF2-40B4-BE49-F238E27FC236}">
                        <a16:creationId xmlns:a16="http://schemas.microsoft.com/office/drawing/2014/main" id="{92696C46-1394-4331-AA56-4E2E9A1A6546}"/>
                      </a:ext>
                    </a:extLst>
                  </p14:cNvPr>
                  <p14:cNvContentPartPr/>
                  <p14:nvPr/>
                </p14:nvContentPartPr>
                <p14:xfrm>
                  <a:off x="3680141" y="6265784"/>
                  <a:ext cx="3002033" cy="360"/>
                </p14:xfrm>
              </p:contentPart>
            </mc:Choice>
            <mc:Fallback xmlns="">
              <p:pic>
                <p:nvPicPr>
                  <p:cNvPr id="17" name="Ink 16">
                    <a:extLst>
                      <a:ext uri="{FF2B5EF4-FFF2-40B4-BE49-F238E27FC236}">
                        <a16:creationId xmlns:a16="http://schemas.microsoft.com/office/drawing/2014/main" id="{92696C46-1394-4331-AA56-4E2E9A1A6546}"/>
                      </a:ext>
                    </a:extLst>
                  </p:cNvPr>
                  <p:cNvPicPr/>
                  <p:nvPr/>
                </p:nvPicPr>
                <p:blipFill>
                  <a:blip r:embed="rId8"/>
                  <a:stretch>
                    <a:fillRect/>
                  </a:stretch>
                </p:blipFill>
                <p:spPr>
                  <a:xfrm>
                    <a:off x="3635027" y="6175784"/>
                    <a:ext cx="3091899"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8" name="Ink 7">
                    <a:extLst>
                      <a:ext uri="{FF2B5EF4-FFF2-40B4-BE49-F238E27FC236}">
                        <a16:creationId xmlns:a16="http://schemas.microsoft.com/office/drawing/2014/main" id="{F1D69EF7-F6D9-489A-8CC9-F770C6D56B5F}"/>
                      </a:ext>
                    </a:extLst>
                  </p14:cNvPr>
                  <p14:cNvContentPartPr/>
                  <p14:nvPr/>
                </p14:nvContentPartPr>
                <p14:xfrm>
                  <a:off x="5993863" y="6146030"/>
                  <a:ext cx="4251466" cy="360"/>
                </p14:xfrm>
              </p:contentPart>
            </mc:Choice>
            <mc:Fallback xmlns="">
              <p:pic>
                <p:nvPicPr>
                  <p:cNvPr id="8" name="Ink 7">
                    <a:extLst>
                      <a:ext uri="{FF2B5EF4-FFF2-40B4-BE49-F238E27FC236}">
                        <a16:creationId xmlns:a16="http://schemas.microsoft.com/office/drawing/2014/main" id="{F1D69EF7-F6D9-489A-8CC9-F770C6D56B5F}"/>
                      </a:ext>
                    </a:extLst>
                  </p:cNvPr>
                  <p:cNvPicPr/>
                  <p:nvPr/>
                </p:nvPicPr>
                <p:blipFill>
                  <a:blip r:embed="rId10"/>
                  <a:stretch>
                    <a:fillRect/>
                  </a:stretch>
                </p:blipFill>
                <p:spPr>
                  <a:xfrm>
                    <a:off x="5948746" y="6056030"/>
                    <a:ext cx="4341339" cy="180000"/>
                  </a:xfrm>
                  <a:prstGeom prst="rect">
                    <a:avLst/>
                  </a:prstGeom>
                </p:spPr>
              </p:pic>
            </mc:Fallback>
          </mc:AlternateContent>
          <p:sp>
            <p:nvSpPr>
              <p:cNvPr id="15" name="Oval 14">
                <a:extLst>
                  <a:ext uri="{FF2B5EF4-FFF2-40B4-BE49-F238E27FC236}">
                    <a16:creationId xmlns:a16="http://schemas.microsoft.com/office/drawing/2014/main" id="{7348B6AB-7533-43BE-9126-9D0C5868A726}"/>
                  </a:ext>
                </a:extLst>
              </p:cNvPr>
              <p:cNvSpPr/>
              <p:nvPr/>
            </p:nvSpPr>
            <p:spPr>
              <a:xfrm>
                <a:off x="3137524" y="5427834"/>
                <a:ext cx="7616009" cy="166478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pic>
        <p:nvPicPr>
          <p:cNvPr id="7" name="Audio 6">
            <a:hlinkClick r:id="" action="ppaction://media"/>
            <a:extLst>
              <a:ext uri="{FF2B5EF4-FFF2-40B4-BE49-F238E27FC236}">
                <a16:creationId xmlns:a16="http://schemas.microsoft.com/office/drawing/2014/main" id="{9CED4F05-3CD4-45E1-8F87-277D7765F3C6}"/>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706291511"/>
      </p:ext>
    </p:extLst>
  </p:cSld>
  <p:clrMapOvr>
    <a:masterClrMapping/>
  </p:clrMapOvr>
  <mc:AlternateContent xmlns:mc="http://schemas.openxmlformats.org/markup-compatibility/2006" xmlns:p14="http://schemas.microsoft.com/office/powerpoint/2010/main">
    <mc:Choice Requires="p14">
      <p:transition spd="med" p14:dur="700" advTm="60853">
        <p:fade/>
      </p:transition>
    </mc:Choice>
    <mc:Fallback xmlns="">
      <p:transition spd="med" advTm="6085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7"/>
                </p:tgtEl>
              </p:cMediaNode>
            </p:audio>
          </p:childTnLst>
        </p:cTn>
      </p:par>
    </p:tnLst>
    <p:bldLst>
      <p:bldP spid="14" grpId="0" build="p"/>
      <p:bldP spid="16" grpId="0" animBg="1"/>
      <p:bldP spid="9" grpId="0"/>
      <p:bldP spid="3" grpId="0" animBg="1"/>
      <p:bldP spid="11" grpId="0"/>
      <p:bldP spid="12" grpId="0" animBg="1"/>
      <p:bldP spid="18" grpId="0" animBg="1"/>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DC983DB-EE8C-4439-8C6B-B9E4ED32EF7F}"/>
              </a:ext>
            </a:extLst>
          </p:cNvPr>
          <p:cNvPicPr>
            <a:picLocks noChangeAspect="1"/>
          </p:cNvPicPr>
          <p:nvPr/>
        </p:nvPicPr>
        <p:blipFill rotWithShape="1">
          <a:blip r:embed="rId6">
            <a:extLst>
              <a:ext uri="{28A0092B-C50C-407E-A947-70E740481C1C}">
                <a14:useLocalDpi xmlns:a14="http://schemas.microsoft.com/office/drawing/2010/main" val="0"/>
              </a:ext>
            </a:extLst>
          </a:blip>
          <a:srcRect r="33369" b="6647"/>
          <a:stretch/>
        </p:blipFill>
        <p:spPr>
          <a:xfrm rot="20899934">
            <a:off x="-8867" y="3688983"/>
            <a:ext cx="5266004" cy="3644963"/>
          </a:xfrm>
          <a:prstGeom prst="rect">
            <a:avLst/>
          </a:prstGeom>
          <a:noFill/>
        </p:spPr>
      </p:pic>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r>
              <a:rPr lang="en-US"/>
              <a:t>© Ross Brown Data Science and Psychometrics, 2018</a:t>
            </a:r>
          </a:p>
        </p:txBody>
      </p:sp>
      <p:sp>
        <p:nvSpPr>
          <p:cNvPr id="14" name="Content Placeholder 13"/>
          <p:cNvSpPr>
            <a:spLocks noGrp="1"/>
          </p:cNvSpPr>
          <p:nvPr>
            <p:ph idx="1"/>
          </p:nvPr>
        </p:nvSpPr>
        <p:spPr>
          <a:xfrm>
            <a:off x="465908" y="930268"/>
            <a:ext cx="10972800" cy="2415305"/>
          </a:xfrm>
        </p:spPr>
        <p:txBody>
          <a:bodyPr>
            <a:normAutofit lnSpcReduction="10000"/>
          </a:bodyPr>
          <a:lstStyle/>
          <a:p>
            <a:pPr>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Pilot study: manage costs but create meaningful, generalizable findings</a:t>
            </a:r>
          </a:p>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Alcoholism admissions: Massachusetts data from a comprehensive census of annual admissions to substance abuse treatment facilities from 1992 – 2014.</a:t>
            </a:r>
          </a:p>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Weather: A winter severity index as reported in Blue Hill, Massachusetts</a:t>
            </a:r>
          </a:p>
          <a:p>
            <a:pPr lvl="0">
              <a:lnSpc>
                <a:spcPct val="150000"/>
              </a:lnSpc>
              <a:buFont typeface="Wingdings" panose="05000000000000000000" pitchFamily="2" charset="2"/>
              <a:buChar char="v"/>
            </a:pPr>
            <a:endParaRPr lang="en-US" sz="2400" dirty="0">
              <a:solidFill>
                <a:schemeClr val="bg2"/>
              </a:solidFill>
              <a:latin typeface="MS UI Gothic" panose="020B0600070205080204" pitchFamily="34" charset="-128"/>
              <a:ea typeface="MS UI Gothic" panose="020B0600070205080204" pitchFamily="34" charset="-128"/>
            </a:endParaRPr>
          </a:p>
        </p:txBody>
      </p:sp>
      <p:sp>
        <p:nvSpPr>
          <p:cNvPr id="13" name="Title 12"/>
          <p:cNvSpPr>
            <a:spLocks noGrp="1"/>
          </p:cNvSpPr>
          <p:nvPr>
            <p:ph type="title"/>
          </p:nvPr>
        </p:nvSpPr>
        <p:spPr>
          <a:xfrm>
            <a:off x="200094" y="74606"/>
            <a:ext cx="10340906" cy="855662"/>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The Study Plan and the Data</a:t>
            </a:r>
            <a:endParaRPr lang="en-US" sz="3500" cap="all"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endParaRPr>
          </a:p>
        </p:txBody>
      </p:sp>
      <p:pic>
        <p:nvPicPr>
          <p:cNvPr id="6" name="Picture 5">
            <a:extLst>
              <a:ext uri="{FF2B5EF4-FFF2-40B4-BE49-F238E27FC236}">
                <a16:creationId xmlns:a16="http://schemas.microsoft.com/office/drawing/2014/main" id="{0FEBF16B-1E15-4F11-A04F-B8491AE5D11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508134">
            <a:off x="5993439" y="3929456"/>
            <a:ext cx="6002780" cy="3587319"/>
          </a:xfrm>
          <a:prstGeom prst="rect">
            <a:avLst/>
          </a:prstGeom>
        </p:spPr>
      </p:pic>
      <p:pic>
        <p:nvPicPr>
          <p:cNvPr id="3" name="Audio 2">
            <a:hlinkClick r:id="" action="ppaction://media"/>
            <a:extLst>
              <a:ext uri="{FF2B5EF4-FFF2-40B4-BE49-F238E27FC236}">
                <a16:creationId xmlns:a16="http://schemas.microsoft.com/office/drawing/2014/main" id="{41DCD332-D0CE-45B0-9C2A-8B60EEF0A1A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678388464"/>
      </p:ext>
    </p:extLst>
  </p:cSld>
  <p:clrMapOvr>
    <a:masterClrMapping/>
  </p:clrMapOvr>
  <mc:AlternateContent xmlns:mc="http://schemas.openxmlformats.org/markup-compatibility/2006" xmlns:p14="http://schemas.microsoft.com/office/powerpoint/2010/main">
    <mc:Choice Requires="p14">
      <p:transition spd="med" p14:dur="700" advTm="31419">
        <p:fade/>
      </p:transition>
    </mc:Choice>
    <mc:Fallback xmlns="">
      <p:transition spd="med" advTm="314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Data Science and Psychometrics, 2018</a:t>
            </a:r>
          </a:p>
        </p:txBody>
      </p:sp>
      <p:sp>
        <p:nvSpPr>
          <p:cNvPr id="14" name="Content Placeholder 13"/>
          <p:cNvSpPr>
            <a:spLocks noGrp="1"/>
          </p:cNvSpPr>
          <p:nvPr>
            <p:ph idx="1"/>
          </p:nvPr>
        </p:nvSpPr>
        <p:spPr>
          <a:xfrm>
            <a:off x="352425" y="1009634"/>
            <a:ext cx="11839575" cy="1288822"/>
          </a:xfrm>
        </p:spPr>
        <p:txBody>
          <a:bodyPr>
            <a:normAutofit fontScale="77500" lnSpcReduction="20000"/>
          </a:bodyPr>
          <a:lstStyle/>
          <a:p>
            <a:pPr marL="137160" lvl="0" indent="0">
              <a:lnSpc>
                <a:spcPct val="150000"/>
              </a:lnSpc>
              <a:buNone/>
            </a:pPr>
            <a:r>
              <a:rPr lang="en-US" sz="2400" dirty="0">
                <a:solidFill>
                  <a:schemeClr val="bg2"/>
                </a:solidFill>
                <a:latin typeface="MS UI Gothic" panose="020B0600070205080204" pitchFamily="34" charset="-128"/>
                <a:ea typeface="MS UI Gothic" panose="020B0600070205080204" pitchFamily="34" charset="-128"/>
              </a:rPr>
              <a:t>Winter </a:t>
            </a:r>
            <a:r>
              <a:rPr lang="en-US" sz="2400">
                <a:solidFill>
                  <a:schemeClr val="bg2"/>
                </a:solidFill>
                <a:latin typeface="MS UI Gothic" panose="020B0600070205080204" pitchFamily="34" charset="-128"/>
                <a:ea typeface="MS UI Gothic" panose="020B0600070205080204" pitchFamily="34" charset="-128"/>
              </a:rPr>
              <a:t>severity index (AWSSI</a:t>
            </a:r>
            <a:r>
              <a:rPr lang="en-US" sz="2400" dirty="0">
                <a:solidFill>
                  <a:schemeClr val="bg2"/>
                </a:solidFill>
                <a:latin typeface="MS UI Gothic" panose="020B0600070205080204" pitchFamily="34" charset="-128"/>
                <a:ea typeface="MS UI Gothic" panose="020B0600070205080204" pitchFamily="34" charset="-128"/>
              </a:rPr>
              <a:t>) is comprised of overall severity, snow component, temperature component. </a:t>
            </a:r>
          </a:p>
          <a:p>
            <a:pPr>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What does it look like when plotted against alcohol admissions? </a:t>
            </a:r>
          </a:p>
          <a:p>
            <a:pPr>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The height of bars are the number of alcoholism admissions, the lines are the winter severity and components.</a:t>
            </a:r>
          </a:p>
        </p:txBody>
      </p:sp>
      <p:sp>
        <p:nvSpPr>
          <p:cNvPr id="13" name="Title 12"/>
          <p:cNvSpPr>
            <a:spLocks noGrp="1"/>
          </p:cNvSpPr>
          <p:nvPr>
            <p:ph type="title"/>
          </p:nvPr>
        </p:nvSpPr>
        <p:spPr>
          <a:xfrm>
            <a:off x="200094" y="149242"/>
            <a:ext cx="10576763" cy="785341"/>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Findings: Winter Severity Index and Alcoholism</a:t>
            </a:r>
          </a:p>
        </p:txBody>
      </p:sp>
      <p:pic>
        <p:nvPicPr>
          <p:cNvPr id="4" name="Picture 3">
            <a:extLst>
              <a:ext uri="{FF2B5EF4-FFF2-40B4-BE49-F238E27FC236}">
                <a16:creationId xmlns:a16="http://schemas.microsoft.com/office/drawing/2014/main" id="{EC55CE0F-E864-4C84-994F-6354E01494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2463" y="2487596"/>
            <a:ext cx="7725562" cy="3953767"/>
          </a:xfrm>
          <a:prstGeom prst="rect">
            <a:avLst/>
          </a:prstGeom>
        </p:spPr>
      </p:pic>
      <p:sp>
        <p:nvSpPr>
          <p:cNvPr id="5" name="Arrow: Right 4">
            <a:extLst>
              <a:ext uri="{FF2B5EF4-FFF2-40B4-BE49-F238E27FC236}">
                <a16:creationId xmlns:a16="http://schemas.microsoft.com/office/drawing/2014/main" id="{0F86BF9E-5D3B-421E-B763-6BCBF039EFF4}"/>
              </a:ext>
            </a:extLst>
          </p:cNvPr>
          <p:cNvSpPr/>
          <p:nvPr/>
        </p:nvSpPr>
        <p:spPr>
          <a:xfrm rot="18823656">
            <a:off x="1731801" y="4141803"/>
            <a:ext cx="1012098" cy="386772"/>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8942DAD-5E5F-4E08-B410-8C5191B33EF9}"/>
              </a:ext>
            </a:extLst>
          </p:cNvPr>
          <p:cNvSpPr/>
          <p:nvPr/>
        </p:nvSpPr>
        <p:spPr>
          <a:xfrm rot="18580378">
            <a:off x="3152249" y="4360055"/>
            <a:ext cx="1012098" cy="386772"/>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D9F94D45-F967-4037-9A03-13B3E255041D}"/>
              </a:ext>
            </a:extLst>
          </p:cNvPr>
          <p:cNvSpPr/>
          <p:nvPr/>
        </p:nvSpPr>
        <p:spPr>
          <a:xfrm rot="7833363">
            <a:off x="4087878" y="3781608"/>
            <a:ext cx="1012098" cy="386772"/>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58C4DD33-3FB7-4D65-88FD-D5D98E2E4CF4}"/>
              </a:ext>
            </a:extLst>
          </p:cNvPr>
          <p:cNvSpPr/>
          <p:nvPr/>
        </p:nvSpPr>
        <p:spPr>
          <a:xfrm rot="7348598">
            <a:off x="2444066" y="4174881"/>
            <a:ext cx="1139064" cy="435292"/>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C38994AB-5567-46FD-A814-22D92B07F4F9}"/>
              </a:ext>
            </a:extLst>
          </p:cNvPr>
          <p:cNvSpPr/>
          <p:nvPr/>
        </p:nvSpPr>
        <p:spPr>
          <a:xfrm rot="18823656">
            <a:off x="4143059" y="4360054"/>
            <a:ext cx="1012098" cy="386772"/>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8" name="Content Placeholder 13">
            <a:extLst>
              <a:ext uri="{FF2B5EF4-FFF2-40B4-BE49-F238E27FC236}">
                <a16:creationId xmlns:a16="http://schemas.microsoft.com/office/drawing/2014/main" id="{6B7D44FE-162A-4D28-A675-C36F73F06916}"/>
              </a:ext>
            </a:extLst>
          </p:cNvPr>
          <p:cNvSpPr txBox="1">
            <a:spLocks/>
          </p:cNvSpPr>
          <p:nvPr/>
        </p:nvSpPr>
        <p:spPr>
          <a:xfrm>
            <a:off x="8710144" y="3900802"/>
            <a:ext cx="3505200" cy="558801"/>
          </a:xfrm>
          <a:prstGeom prst="rect">
            <a:avLst/>
          </a:prstGeom>
        </p:spPr>
        <p:txBody>
          <a:bodyPr vert="horz">
            <a:norm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indent="0">
              <a:lnSpc>
                <a:spcPct val="150000"/>
              </a:lnSpc>
              <a:buFont typeface="Wingdings 2"/>
              <a:buNone/>
            </a:pPr>
            <a:r>
              <a:rPr lang="en-US" sz="2400" dirty="0">
                <a:solidFill>
                  <a:schemeClr val="bg2"/>
                </a:solidFill>
                <a:latin typeface="MS UI Gothic" panose="020B0600070205080204" pitchFamily="34" charset="-128"/>
                <a:ea typeface="MS UI Gothic" panose="020B0600070205080204" pitchFamily="34" charset="-128"/>
              </a:rPr>
              <a:t>And is also reversed</a:t>
            </a:r>
          </a:p>
        </p:txBody>
      </p:sp>
      <p:sp>
        <p:nvSpPr>
          <p:cNvPr id="20" name="Content Placeholder 13">
            <a:extLst>
              <a:ext uri="{FF2B5EF4-FFF2-40B4-BE49-F238E27FC236}">
                <a16:creationId xmlns:a16="http://schemas.microsoft.com/office/drawing/2014/main" id="{E1C5A18A-F3C8-4E56-A424-3AF9AE4D8E86}"/>
              </a:ext>
            </a:extLst>
          </p:cNvPr>
          <p:cNvSpPr txBox="1">
            <a:spLocks/>
          </p:cNvSpPr>
          <p:nvPr/>
        </p:nvSpPr>
        <p:spPr>
          <a:xfrm>
            <a:off x="8670925" y="2639996"/>
            <a:ext cx="3505200" cy="774403"/>
          </a:xfrm>
          <a:prstGeom prst="rect">
            <a:avLst/>
          </a:prstGeom>
        </p:spPr>
        <p:txBody>
          <a:bodyPr vert="horz">
            <a:norm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indent="0">
              <a:lnSpc>
                <a:spcPct val="150000"/>
              </a:lnSpc>
              <a:buFont typeface="Wingdings 2"/>
              <a:buNone/>
            </a:pPr>
            <a:r>
              <a:rPr lang="en-US" sz="2400" dirty="0">
                <a:solidFill>
                  <a:schemeClr val="bg2"/>
                </a:solidFill>
                <a:latin typeface="MS UI Gothic" panose="020B0600070205080204" pitchFamily="34" charset="-128"/>
                <a:ea typeface="MS UI Gothic" panose="020B0600070205080204" pitchFamily="34" charset="-128"/>
              </a:rPr>
              <a:t>A pattern emerges,</a:t>
            </a:r>
          </a:p>
        </p:txBody>
      </p:sp>
      <p:sp>
        <p:nvSpPr>
          <p:cNvPr id="21" name="Content Placeholder 13">
            <a:extLst>
              <a:ext uri="{FF2B5EF4-FFF2-40B4-BE49-F238E27FC236}">
                <a16:creationId xmlns:a16="http://schemas.microsoft.com/office/drawing/2014/main" id="{80BBCD08-9ECA-477B-8D15-A7B42F996C64}"/>
              </a:ext>
            </a:extLst>
          </p:cNvPr>
          <p:cNvSpPr txBox="1">
            <a:spLocks/>
          </p:cNvSpPr>
          <p:nvPr/>
        </p:nvSpPr>
        <p:spPr>
          <a:xfrm rot="10800000" flipH="1" flipV="1">
            <a:off x="8670925" y="3286370"/>
            <a:ext cx="3238500" cy="785341"/>
          </a:xfrm>
          <a:prstGeom prst="rect">
            <a:avLst/>
          </a:prstGeom>
        </p:spPr>
        <p:txBody>
          <a:bodyPr vert="horz">
            <a:norm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indent="0">
              <a:lnSpc>
                <a:spcPct val="150000"/>
              </a:lnSpc>
              <a:buFont typeface="Wingdings 2"/>
              <a:buNone/>
            </a:pPr>
            <a:r>
              <a:rPr lang="en-US" sz="2400" dirty="0">
                <a:solidFill>
                  <a:schemeClr val="bg2"/>
                </a:solidFill>
                <a:latin typeface="MS UI Gothic" panose="020B0600070205080204" pitchFamily="34" charset="-128"/>
                <a:ea typeface="MS UI Gothic" panose="020B0600070205080204" pitchFamily="34" charset="-128"/>
              </a:rPr>
              <a:t>One that is repeated,</a:t>
            </a:r>
          </a:p>
        </p:txBody>
      </p:sp>
      <p:sp>
        <p:nvSpPr>
          <p:cNvPr id="22" name="Arrow: Right 21">
            <a:extLst>
              <a:ext uri="{FF2B5EF4-FFF2-40B4-BE49-F238E27FC236}">
                <a16:creationId xmlns:a16="http://schemas.microsoft.com/office/drawing/2014/main" id="{DA9FB373-679E-4767-88A0-0464A5E8C7BA}"/>
              </a:ext>
            </a:extLst>
          </p:cNvPr>
          <p:cNvSpPr/>
          <p:nvPr/>
        </p:nvSpPr>
        <p:spPr>
          <a:xfrm rot="7348598">
            <a:off x="5017536" y="3822829"/>
            <a:ext cx="1139064" cy="435292"/>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E19DB30B-9358-4817-99B4-4B575D7ED03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971515952"/>
      </p:ext>
    </p:extLst>
  </p:cSld>
  <p:clrMapOvr>
    <a:masterClrMapping/>
  </p:clrMapOvr>
  <mc:AlternateContent xmlns:mc="http://schemas.openxmlformats.org/markup-compatibility/2006" xmlns:p14="http://schemas.microsoft.com/office/powerpoint/2010/main">
    <mc:Choice Requires="p14">
      <p:transition spd="med" p14:dur="700" advTm="50374">
        <p:fade/>
      </p:transition>
    </mc:Choice>
    <mc:Fallback xmlns="">
      <p:transition spd="med" advTm="5037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10"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3"/>
                </p:tgtEl>
              </p:cMediaNode>
            </p:audio>
          </p:childTnLst>
        </p:cTn>
      </p:par>
    </p:tnLst>
    <p:bldLst>
      <p:bldP spid="5" grpId="0" animBg="1"/>
      <p:bldP spid="9" grpId="0" animBg="1"/>
      <p:bldP spid="10" grpId="0" animBg="1"/>
      <p:bldP spid="11" grpId="0" animBg="1"/>
      <p:bldP spid="12" grpId="0" animBg="1"/>
      <p:bldP spid="18" grpId="0"/>
      <p:bldP spid="20" grpId="0"/>
      <p:bldP spid="21" grpId="0"/>
      <p:bldP spid="2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Data Science and Psychometrics, 2018</a:t>
            </a:r>
          </a:p>
        </p:txBody>
      </p:sp>
      <p:sp>
        <p:nvSpPr>
          <p:cNvPr id="14" name="Content Placeholder 13"/>
          <p:cNvSpPr>
            <a:spLocks noGrp="1"/>
          </p:cNvSpPr>
          <p:nvPr>
            <p:ph idx="1"/>
          </p:nvPr>
        </p:nvSpPr>
        <p:spPr>
          <a:xfrm>
            <a:off x="609600" y="1104884"/>
            <a:ext cx="11582400" cy="1019191"/>
          </a:xfrm>
        </p:spPr>
        <p:txBody>
          <a:bodyPr>
            <a:normAutofit fontScale="92500"/>
          </a:bodyPr>
          <a:lstStyle/>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For winter duration metrics – start date, end date and length – the effect was much less pronounced</a:t>
            </a:r>
          </a:p>
        </p:txBody>
      </p:sp>
      <p:sp>
        <p:nvSpPr>
          <p:cNvPr id="13" name="Title 12"/>
          <p:cNvSpPr>
            <a:spLocks noGrp="1"/>
          </p:cNvSpPr>
          <p:nvPr>
            <p:ph type="title"/>
          </p:nvPr>
        </p:nvSpPr>
        <p:spPr>
          <a:xfrm>
            <a:off x="200094" y="274638"/>
            <a:ext cx="10576763" cy="835705"/>
          </a:xfrm>
        </p:spPr>
        <p:txBody>
          <a:bodyPr>
            <a:normAutofit fontScale="90000"/>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Moderate, negative relationship between</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winter severity and alcoholism</a:t>
            </a:r>
          </a:p>
        </p:txBody>
      </p:sp>
      <p:pic>
        <p:nvPicPr>
          <p:cNvPr id="4" name="Picture 3">
            <a:extLst>
              <a:ext uri="{FF2B5EF4-FFF2-40B4-BE49-F238E27FC236}">
                <a16:creationId xmlns:a16="http://schemas.microsoft.com/office/drawing/2014/main" id="{396A010D-5BFE-4B7E-87BB-3EE83B8CCF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170" y="2143109"/>
            <a:ext cx="8849960" cy="4553585"/>
          </a:xfrm>
          <a:prstGeom prst="rect">
            <a:avLst/>
          </a:prstGeom>
        </p:spPr>
      </p:pic>
      <p:sp>
        <p:nvSpPr>
          <p:cNvPr id="7" name="Arrow: Right 6">
            <a:extLst>
              <a:ext uri="{FF2B5EF4-FFF2-40B4-BE49-F238E27FC236}">
                <a16:creationId xmlns:a16="http://schemas.microsoft.com/office/drawing/2014/main" id="{5206790F-DBFF-45CE-A130-03B882D31C51}"/>
              </a:ext>
            </a:extLst>
          </p:cNvPr>
          <p:cNvSpPr/>
          <p:nvPr/>
        </p:nvSpPr>
        <p:spPr>
          <a:xfrm rot="18823656">
            <a:off x="6224610" y="4493779"/>
            <a:ext cx="1012098" cy="386772"/>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1E7E8B37-1F99-47EC-91A9-B4DEEDDD8A60}"/>
              </a:ext>
            </a:extLst>
          </p:cNvPr>
          <p:cNvSpPr/>
          <p:nvPr/>
        </p:nvSpPr>
        <p:spPr>
          <a:xfrm rot="18580378">
            <a:off x="3834028" y="3771659"/>
            <a:ext cx="1012098" cy="386772"/>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5C023277-2AA5-4ADB-A52D-E6A96DD5AFB2}"/>
              </a:ext>
            </a:extLst>
          </p:cNvPr>
          <p:cNvSpPr/>
          <p:nvPr/>
        </p:nvSpPr>
        <p:spPr>
          <a:xfrm rot="7833363">
            <a:off x="4982425" y="3391730"/>
            <a:ext cx="1012098" cy="386772"/>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C534C17C-3ABB-4A07-BBC7-890B248F73AD}"/>
              </a:ext>
            </a:extLst>
          </p:cNvPr>
          <p:cNvSpPr/>
          <p:nvPr/>
        </p:nvSpPr>
        <p:spPr>
          <a:xfrm rot="7348598">
            <a:off x="7676174" y="2720175"/>
            <a:ext cx="1139064" cy="435292"/>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00753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a:xfrm>
            <a:off x="2890253" y="5803066"/>
            <a:ext cx="3860800" cy="365125"/>
          </a:xfrm>
        </p:spPr>
        <p:txBody>
          <a:bodyPr/>
          <a:lstStyle/>
          <a:p>
            <a:r>
              <a:rPr lang="en-US"/>
              <a:t>© Ross Brown Data Science and Psychometrics, 2018</a:t>
            </a:r>
          </a:p>
        </p:txBody>
      </p:sp>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1211179" y="986085"/>
            <a:ext cx="8886825" cy="1628775"/>
          </a:xfrm>
        </p:spPr>
        <p:txBody>
          <a:bodyPr>
            <a:normAutofit fontScale="85000" lnSpcReduction="20000"/>
          </a:bodyPr>
          <a:lstStyle/>
          <a:p>
            <a:pPr marL="137160" lvl="0" indent="0">
              <a:lnSpc>
                <a:spcPct val="150000"/>
              </a:lnSpc>
              <a:buNone/>
            </a:pPr>
            <a:r>
              <a:rPr lang="en-US" dirty="0">
                <a:solidFill>
                  <a:schemeClr val="bg2"/>
                </a:solidFill>
                <a:latin typeface="MS UI Gothic" panose="020B0600070205080204" pitchFamily="34" charset="-128"/>
                <a:ea typeface="MS UI Gothic" panose="020B0600070205080204" pitchFamily="34" charset="-128"/>
              </a:rPr>
              <a:t>Scatterplot, where each dot represents one year: </a:t>
            </a:r>
          </a:p>
          <a:p>
            <a:pPr>
              <a:lnSpc>
                <a:spcPct val="150000"/>
              </a:lnSpc>
              <a:buFont typeface="Wingdings" panose="05000000000000000000" pitchFamily="2" charset="2"/>
              <a:buChar char="v"/>
            </a:pPr>
            <a:r>
              <a:rPr lang="en-US" dirty="0">
                <a:solidFill>
                  <a:schemeClr val="bg2"/>
                </a:solidFill>
                <a:latin typeface="MS UI Gothic" panose="020B0600070205080204" pitchFamily="34" charset="-128"/>
                <a:ea typeface="MS UI Gothic" panose="020B0600070205080204" pitchFamily="34" charset="-128"/>
              </a:rPr>
              <a:t>As winter severity </a:t>
            </a:r>
            <a:r>
              <a:rPr lang="en-US" i="1" dirty="0">
                <a:solidFill>
                  <a:schemeClr val="bg2"/>
                </a:solidFill>
                <a:latin typeface="MS UI Gothic" panose="020B0600070205080204" pitchFamily="34" charset="-128"/>
                <a:ea typeface="MS UI Gothic" panose="020B0600070205080204" pitchFamily="34" charset="-128"/>
              </a:rPr>
              <a:t>INCREASES  </a:t>
            </a:r>
            <a:r>
              <a:rPr lang="en-US" dirty="0">
                <a:solidFill>
                  <a:schemeClr val="bg2"/>
                </a:solidFill>
                <a:latin typeface="MS UI Gothic" panose="020B0600070205080204" pitchFamily="34" charset="-128"/>
                <a:ea typeface="MS UI Gothic" panose="020B0600070205080204" pitchFamily="34" charset="-128"/>
              </a:rPr>
              <a:t>on the vertical axis,</a:t>
            </a:r>
          </a:p>
          <a:p>
            <a:pPr>
              <a:lnSpc>
                <a:spcPct val="150000"/>
              </a:lnSpc>
              <a:buFont typeface="Wingdings" panose="05000000000000000000" pitchFamily="2" charset="2"/>
              <a:buChar char="v"/>
            </a:pPr>
            <a:r>
              <a:rPr lang="en-US" dirty="0">
                <a:solidFill>
                  <a:schemeClr val="bg2"/>
                </a:solidFill>
                <a:latin typeface="MS UI Gothic" panose="020B0600070205080204" pitchFamily="34" charset="-128"/>
                <a:ea typeface="MS UI Gothic" panose="020B0600070205080204" pitchFamily="34" charset="-128"/>
              </a:rPr>
              <a:t>the number of admissions, on the horizontal axis, </a:t>
            </a:r>
            <a:r>
              <a:rPr lang="en-US" i="1" dirty="0">
                <a:solidFill>
                  <a:schemeClr val="bg2"/>
                </a:solidFill>
                <a:latin typeface="MS UI Gothic" panose="020B0600070205080204" pitchFamily="34" charset="-128"/>
                <a:ea typeface="MS UI Gothic" panose="020B0600070205080204" pitchFamily="34" charset="-128"/>
              </a:rPr>
              <a:t>DECREASES</a:t>
            </a:r>
            <a:r>
              <a:rPr lang="en-US" dirty="0">
                <a:solidFill>
                  <a:schemeClr val="bg2"/>
                </a:solidFill>
                <a:latin typeface="MS UI Gothic" panose="020B0600070205080204" pitchFamily="34" charset="-128"/>
                <a:ea typeface="MS UI Gothic" panose="020B0600070205080204" pitchFamily="34" charset="-128"/>
              </a:rPr>
              <a:t>.</a:t>
            </a:r>
          </a:p>
        </p:txBody>
      </p:sp>
      <p:sp>
        <p:nvSpPr>
          <p:cNvPr id="13" name="Title 12"/>
          <p:cNvSpPr>
            <a:spLocks noGrp="1"/>
          </p:cNvSpPr>
          <p:nvPr>
            <p:ph type="title"/>
          </p:nvPr>
        </p:nvSpPr>
        <p:spPr>
          <a:xfrm>
            <a:off x="204395" y="202445"/>
            <a:ext cx="11392349" cy="956001"/>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Other data visualizations showed same relationships</a:t>
            </a:r>
          </a:p>
        </p:txBody>
      </p:sp>
      <p:pic>
        <p:nvPicPr>
          <p:cNvPr id="11" name="Picture 10">
            <a:extLst>
              <a:ext uri="{FF2B5EF4-FFF2-40B4-BE49-F238E27FC236}">
                <a16:creationId xmlns:a16="http://schemas.microsoft.com/office/drawing/2014/main" id="{5C513877-80C3-4705-A15C-3E90CDE9054D}"/>
              </a:ext>
            </a:extLst>
          </p:cNvPr>
          <p:cNvPicPr>
            <a:picLocks noChangeAspect="1"/>
          </p:cNvPicPr>
          <p:nvPr/>
        </p:nvPicPr>
        <p:blipFill rotWithShape="1">
          <a:blip r:embed="rId4">
            <a:extLst>
              <a:ext uri="{28A0092B-C50C-407E-A947-70E740481C1C}">
                <a14:useLocalDpi xmlns:a14="http://schemas.microsoft.com/office/drawing/2010/main" val="0"/>
              </a:ext>
            </a:extLst>
          </a:blip>
          <a:srcRect b="8346"/>
          <a:stretch/>
        </p:blipFill>
        <p:spPr>
          <a:xfrm>
            <a:off x="2339136" y="2874076"/>
            <a:ext cx="5587176" cy="3671105"/>
          </a:xfrm>
          <a:prstGeom prst="rect">
            <a:avLst/>
          </a:prstGeom>
        </p:spPr>
      </p:pic>
      <p:sp>
        <p:nvSpPr>
          <p:cNvPr id="25" name="Oval 24">
            <a:extLst>
              <a:ext uri="{FF2B5EF4-FFF2-40B4-BE49-F238E27FC236}">
                <a16:creationId xmlns:a16="http://schemas.microsoft.com/office/drawing/2014/main" id="{535D709D-625B-4552-ACB8-9DACB7651EE1}"/>
              </a:ext>
            </a:extLst>
          </p:cNvPr>
          <p:cNvSpPr/>
          <p:nvPr/>
        </p:nvSpPr>
        <p:spPr>
          <a:xfrm rot="16200000">
            <a:off x="2373822" y="4378085"/>
            <a:ext cx="628650" cy="352154"/>
          </a:xfrm>
          <a:prstGeom prst="ellipse">
            <a:avLst/>
          </a:prstGeom>
          <a:noFill/>
          <a:ln w="28575">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a:extLst>
              <a:ext uri="{FF2B5EF4-FFF2-40B4-BE49-F238E27FC236}">
                <a16:creationId xmlns:a16="http://schemas.microsoft.com/office/drawing/2014/main" id="{2FAD741E-6C9C-44B6-AAC9-93344B253FD4}"/>
              </a:ext>
            </a:extLst>
          </p:cNvPr>
          <p:cNvCxnSpPr>
            <a:cxnSpLocks/>
          </p:cNvCxnSpPr>
          <p:nvPr/>
        </p:nvCxnSpPr>
        <p:spPr>
          <a:xfrm flipV="1">
            <a:off x="2682579" y="3677862"/>
            <a:ext cx="0" cy="561975"/>
          </a:xfrm>
          <a:prstGeom prst="straightConnector1">
            <a:avLst/>
          </a:prstGeom>
          <a:ln w="38100">
            <a:solidFill>
              <a:schemeClr val="tx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2AEB74B9-AB3E-43A3-9CA1-500DD2763739}"/>
              </a:ext>
            </a:extLst>
          </p:cNvPr>
          <p:cNvSpPr/>
          <p:nvPr/>
        </p:nvSpPr>
        <p:spPr>
          <a:xfrm>
            <a:off x="4221954" y="5912971"/>
            <a:ext cx="1914151" cy="632210"/>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Arrow Connector 32">
            <a:extLst>
              <a:ext uri="{FF2B5EF4-FFF2-40B4-BE49-F238E27FC236}">
                <a16:creationId xmlns:a16="http://schemas.microsoft.com/office/drawing/2014/main" id="{68CB108C-7C95-4E55-8664-B7B5A3F7B7A8}"/>
              </a:ext>
            </a:extLst>
          </p:cNvPr>
          <p:cNvCxnSpPr>
            <a:cxnSpLocks/>
          </p:cNvCxnSpPr>
          <p:nvPr/>
        </p:nvCxnSpPr>
        <p:spPr>
          <a:xfrm flipH="1">
            <a:off x="3296654" y="6177245"/>
            <a:ext cx="925302" cy="0"/>
          </a:xfrm>
          <a:prstGeom prst="straightConnector1">
            <a:avLst/>
          </a:prstGeom>
          <a:ln w="508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E9805520-ACDC-4B5F-B4C0-7A2C449BBB68}"/>
              </a:ext>
            </a:extLst>
          </p:cNvPr>
          <p:cNvPicPr>
            <a:picLocks noChangeAspect="1"/>
          </p:cNvPicPr>
          <p:nvPr/>
        </p:nvPicPr>
        <p:blipFill>
          <a:blip r:embed="rId5"/>
          <a:stretch>
            <a:fillRect/>
          </a:stretch>
        </p:blipFill>
        <p:spPr>
          <a:xfrm>
            <a:off x="4820653" y="3179424"/>
            <a:ext cx="895350" cy="163851"/>
          </a:xfrm>
          <a:prstGeom prst="rect">
            <a:avLst/>
          </a:prstGeom>
        </p:spPr>
      </p:pic>
      <p:sp>
        <p:nvSpPr>
          <p:cNvPr id="16" name="Oval 15">
            <a:extLst>
              <a:ext uri="{FF2B5EF4-FFF2-40B4-BE49-F238E27FC236}">
                <a16:creationId xmlns:a16="http://schemas.microsoft.com/office/drawing/2014/main" id="{69C912A4-7245-42B3-BB66-1A7665B000FA}"/>
              </a:ext>
            </a:extLst>
          </p:cNvPr>
          <p:cNvSpPr/>
          <p:nvPr/>
        </p:nvSpPr>
        <p:spPr>
          <a:xfrm>
            <a:off x="3296654" y="3427074"/>
            <a:ext cx="284740" cy="27936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2774434-57F9-4A41-B4CE-AE0F46FDAB5E}"/>
              </a:ext>
            </a:extLst>
          </p:cNvPr>
          <p:cNvSpPr/>
          <p:nvPr/>
        </p:nvSpPr>
        <p:spPr>
          <a:xfrm>
            <a:off x="3763379" y="3808074"/>
            <a:ext cx="284740" cy="27936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51287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xEl>
                                              <p:pRg st="1" end="1"/>
                                            </p:txEl>
                                          </p:spTgt>
                                        </p:tgtEl>
                                        <p:attrNameLst>
                                          <p:attrName>style.visibility</p:attrName>
                                        </p:attrNameLst>
                                      </p:cBhvr>
                                      <p:to>
                                        <p:strVal val="visible"/>
                                      </p:to>
                                    </p:set>
                                    <p:animEffect transition="in" filter="fade">
                                      <p:cBhvr>
                                        <p:cTn id="7" dur="500"/>
                                        <p:tgtEl>
                                          <p:spTgt spid="17">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7">
                                            <p:txEl>
                                              <p:pRg st="2" end="2"/>
                                            </p:txEl>
                                          </p:spTgt>
                                        </p:tgtEl>
                                        <p:attrNameLst>
                                          <p:attrName>style.visibility</p:attrName>
                                        </p:attrNameLst>
                                      </p:cBhvr>
                                      <p:to>
                                        <p:strVal val="visible"/>
                                      </p:to>
                                    </p:set>
                                    <p:animEffect transition="in" filter="fade">
                                      <p:cBhvr>
                                        <p:cTn id="18" dur="500"/>
                                        <p:tgtEl>
                                          <p:spTgt spid="17">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fade">
                                      <p:cBhvr>
                                        <p:cTn id="21" dur="500"/>
                                        <p:tgtEl>
                                          <p:spTgt spid="3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2" grpId="0" animBg="1"/>
      <p:bldP spid="16" grpId="0" animBg="1"/>
      <p:bldP spid="2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633232" y="202446"/>
            <a:ext cx="10112306" cy="931634"/>
          </a:xfrm>
        </p:spPr>
        <p:txBody>
          <a:bodyPr>
            <a:normAutofit fontScale="90000"/>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Across winter severity metrics:</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Same moderate </a:t>
            </a:r>
            <a:r>
              <a:rPr lang="en-US" sz="3500" i="1"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negative </a:t>
            </a: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relationship</a:t>
            </a:r>
          </a:p>
        </p:txBody>
      </p:sp>
      <p:pic>
        <p:nvPicPr>
          <p:cNvPr id="4" name="Picture 3" descr="A close up of a person&#10;&#10;Description generated with high confidence">
            <a:extLst>
              <a:ext uri="{FF2B5EF4-FFF2-40B4-BE49-F238E27FC236}">
                <a16:creationId xmlns:a16="http://schemas.microsoft.com/office/drawing/2014/main" id="{EDC12F72-3269-4465-A8BA-9EA0C8F9F274}"/>
              </a:ext>
            </a:extLst>
          </p:cNvPr>
          <p:cNvPicPr>
            <a:picLocks noChangeAspect="1"/>
          </p:cNvPicPr>
          <p:nvPr/>
        </p:nvPicPr>
        <p:blipFill rotWithShape="1">
          <a:blip r:embed="rId3">
            <a:extLst>
              <a:ext uri="{28A0092B-C50C-407E-A947-70E740481C1C}">
                <a14:useLocalDpi xmlns:a14="http://schemas.microsoft.com/office/drawing/2010/main" val="0"/>
              </a:ext>
            </a:extLst>
          </a:blip>
          <a:srcRect l="3359" t="5478" b="4608"/>
          <a:stretch/>
        </p:blipFill>
        <p:spPr>
          <a:xfrm>
            <a:off x="1871831" y="1444850"/>
            <a:ext cx="7433534" cy="2357180"/>
          </a:xfrm>
          <a:prstGeom prst="rect">
            <a:avLst/>
          </a:prstGeom>
        </p:spPr>
      </p:pic>
      <p:pic>
        <p:nvPicPr>
          <p:cNvPr id="6" name="Picture 5" descr="A screenshot of a cell phone&#10;&#10;Description generated with high confidence">
            <a:extLst>
              <a:ext uri="{FF2B5EF4-FFF2-40B4-BE49-F238E27FC236}">
                <a16:creationId xmlns:a16="http://schemas.microsoft.com/office/drawing/2014/main" id="{8EFB9D31-4B05-4F73-BF97-7CA92AE4FE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71832" y="4081930"/>
            <a:ext cx="3141232" cy="2235521"/>
          </a:xfrm>
          <a:prstGeom prst="rect">
            <a:avLst/>
          </a:prstGeom>
        </p:spPr>
      </p:pic>
      <p:pic>
        <p:nvPicPr>
          <p:cNvPr id="8" name="Picture 7" descr="A picture containing outdoor, sky&#10;&#10;Description generated with high confidence">
            <a:extLst>
              <a:ext uri="{FF2B5EF4-FFF2-40B4-BE49-F238E27FC236}">
                <a16:creationId xmlns:a16="http://schemas.microsoft.com/office/drawing/2014/main" id="{5E3F42D8-AC43-4207-A593-CB99063D7F3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52023" y="4081277"/>
            <a:ext cx="3549094" cy="2235521"/>
          </a:xfrm>
          <a:prstGeom prst="rect">
            <a:avLst/>
          </a:prstGeom>
        </p:spPr>
      </p:pic>
      <p:sp>
        <p:nvSpPr>
          <p:cNvPr id="2" name="Footer Placeholder 1">
            <a:extLst>
              <a:ext uri="{FF2B5EF4-FFF2-40B4-BE49-F238E27FC236}">
                <a16:creationId xmlns:a16="http://schemas.microsoft.com/office/drawing/2014/main" id="{F21C6021-459C-4D34-AFA9-AA1BA0464B51}"/>
              </a:ext>
            </a:extLst>
          </p:cNvPr>
          <p:cNvSpPr>
            <a:spLocks noGrp="1"/>
          </p:cNvSpPr>
          <p:nvPr>
            <p:ph type="ftr" sz="quarter" idx="11"/>
          </p:nvPr>
        </p:nvSpPr>
        <p:spPr/>
        <p:txBody>
          <a:bodyPr/>
          <a:lstStyle/>
          <a:p>
            <a:r>
              <a:rPr lang="en-US"/>
              <a:t>© Ross Brown Data Science and Psychometrics, 2018</a:t>
            </a:r>
          </a:p>
        </p:txBody>
      </p:sp>
      <p:pic>
        <p:nvPicPr>
          <p:cNvPr id="3" name="Picture 2">
            <a:extLst>
              <a:ext uri="{FF2B5EF4-FFF2-40B4-BE49-F238E27FC236}">
                <a16:creationId xmlns:a16="http://schemas.microsoft.com/office/drawing/2014/main" id="{472E548D-ED65-4DA0-9413-8C1E78B9FF9D}"/>
              </a:ext>
            </a:extLst>
          </p:cNvPr>
          <p:cNvPicPr>
            <a:picLocks noChangeAspect="1"/>
          </p:cNvPicPr>
          <p:nvPr/>
        </p:nvPicPr>
        <p:blipFill>
          <a:blip r:embed="rId6"/>
          <a:stretch>
            <a:fillRect/>
          </a:stretch>
        </p:blipFill>
        <p:spPr>
          <a:xfrm>
            <a:off x="8514790" y="2279392"/>
            <a:ext cx="790575" cy="219075"/>
          </a:xfrm>
          <a:prstGeom prst="rect">
            <a:avLst/>
          </a:prstGeom>
        </p:spPr>
      </p:pic>
    </p:spTree>
    <p:extLst>
      <p:ext uri="{BB962C8B-B14F-4D97-AF65-F5344CB8AC3E}">
        <p14:creationId xmlns:p14="http://schemas.microsoft.com/office/powerpoint/2010/main" val="1859666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4.4"/>
</p:tagLst>
</file>

<file path=ppt/tags/tag10.xml><?xml version="1.0" encoding="utf-8"?>
<p:tagLst xmlns:a="http://schemas.openxmlformats.org/drawingml/2006/main" xmlns:r="http://schemas.openxmlformats.org/officeDocument/2006/relationships" xmlns:p="http://schemas.openxmlformats.org/presentationml/2006/main">
  <p:tag name="TIMING" val="|9.4|15.3|30.6|1.2"/>
</p:tagLst>
</file>

<file path=ppt/tags/tag11.xml><?xml version="1.0" encoding="utf-8"?>
<p:tagLst xmlns:a="http://schemas.openxmlformats.org/drawingml/2006/main" xmlns:r="http://schemas.openxmlformats.org/officeDocument/2006/relationships" xmlns:p="http://schemas.openxmlformats.org/presentationml/2006/main">
  <p:tag name="TIMING" val="|11.6|5.8|9.4|16.6|17.9"/>
</p:tagLst>
</file>

<file path=ppt/tags/tag12.xml><?xml version="1.0" encoding="utf-8"?>
<p:tagLst xmlns:a="http://schemas.openxmlformats.org/drawingml/2006/main" xmlns:r="http://schemas.openxmlformats.org/officeDocument/2006/relationships" xmlns:p="http://schemas.openxmlformats.org/presentationml/2006/main">
  <p:tag name="TIMING" val="|14.2"/>
</p:tagLst>
</file>

<file path=ppt/tags/tag13.xml><?xml version="1.0" encoding="utf-8"?>
<p:tagLst xmlns:a="http://schemas.openxmlformats.org/drawingml/2006/main" xmlns:r="http://schemas.openxmlformats.org/officeDocument/2006/relationships" xmlns:p="http://schemas.openxmlformats.org/presentationml/2006/main">
  <p:tag name="TIMING" val="|13.8"/>
</p:tagLst>
</file>

<file path=ppt/tags/tag14.xml><?xml version="1.0" encoding="utf-8"?>
<p:tagLst xmlns:a="http://schemas.openxmlformats.org/drawingml/2006/main" xmlns:r="http://schemas.openxmlformats.org/officeDocument/2006/relationships" xmlns:p="http://schemas.openxmlformats.org/presentationml/2006/main">
  <p:tag name="TIMING" val="|0"/>
</p:tagLst>
</file>

<file path=ppt/tags/tag15.xml><?xml version="1.0" encoding="utf-8"?>
<p:tagLst xmlns:a="http://schemas.openxmlformats.org/drawingml/2006/main" xmlns:r="http://schemas.openxmlformats.org/officeDocument/2006/relationships" xmlns:p="http://schemas.openxmlformats.org/presentationml/2006/main">
  <p:tag name="TIMING" val="|12.7|2.2|1.7|4.6|13.5|10.1"/>
</p:tagLst>
</file>

<file path=ppt/tags/tag2.xml><?xml version="1.0" encoding="utf-8"?>
<p:tagLst xmlns:a="http://schemas.openxmlformats.org/drawingml/2006/main" xmlns:r="http://schemas.openxmlformats.org/officeDocument/2006/relationships" xmlns:p="http://schemas.openxmlformats.org/presentationml/2006/main">
  <p:tag name="TIMING" val="|11.5|18.5|9.7"/>
</p:tagLst>
</file>

<file path=ppt/tags/tag3.xml><?xml version="1.0" encoding="utf-8"?>
<p:tagLst xmlns:a="http://schemas.openxmlformats.org/drawingml/2006/main" xmlns:r="http://schemas.openxmlformats.org/officeDocument/2006/relationships" xmlns:p="http://schemas.openxmlformats.org/presentationml/2006/main">
  <p:tag name="TIMING" val="|2.2|6.8|13.2"/>
</p:tagLst>
</file>

<file path=ppt/tags/tag4.xml><?xml version="1.0" encoding="utf-8"?>
<p:tagLst xmlns:a="http://schemas.openxmlformats.org/drawingml/2006/main" xmlns:r="http://schemas.openxmlformats.org/officeDocument/2006/relationships" xmlns:p="http://schemas.openxmlformats.org/presentationml/2006/main">
  <p:tag name="TIMING" val="|29.1|1.9|2"/>
</p:tagLst>
</file>

<file path=ppt/tags/tag5.xml><?xml version="1.0" encoding="utf-8"?>
<p:tagLst xmlns:a="http://schemas.openxmlformats.org/drawingml/2006/main" xmlns:r="http://schemas.openxmlformats.org/officeDocument/2006/relationships" xmlns:p="http://schemas.openxmlformats.org/presentationml/2006/main">
  <p:tag name="TIMING" val="|4.6|14.4|1.3"/>
</p:tagLst>
</file>

<file path=ppt/tags/tag6.xml><?xml version="1.0" encoding="utf-8"?>
<p:tagLst xmlns:a="http://schemas.openxmlformats.org/drawingml/2006/main" xmlns:r="http://schemas.openxmlformats.org/officeDocument/2006/relationships" xmlns:p="http://schemas.openxmlformats.org/presentationml/2006/main">
  <p:tag name="TIMING" val="|20.7|6.7|5.3"/>
</p:tagLst>
</file>

<file path=ppt/tags/tag7.xml><?xml version="1.0" encoding="utf-8"?>
<p:tagLst xmlns:a="http://schemas.openxmlformats.org/drawingml/2006/main" xmlns:r="http://schemas.openxmlformats.org/officeDocument/2006/relationships" xmlns:p="http://schemas.openxmlformats.org/presentationml/2006/main">
  <p:tag name="TIMING" val="|7.7|2.4|4.7|4.5|14.7"/>
</p:tagLst>
</file>

<file path=ppt/tags/tag8.xml><?xml version="1.0" encoding="utf-8"?>
<p:tagLst xmlns:a="http://schemas.openxmlformats.org/drawingml/2006/main" xmlns:r="http://schemas.openxmlformats.org/officeDocument/2006/relationships" xmlns:p="http://schemas.openxmlformats.org/presentationml/2006/main">
  <p:tag name="TIMING" val="|14.9|8.3|9"/>
</p:tagLst>
</file>

<file path=ppt/tags/tag9.xml><?xml version="1.0" encoding="utf-8"?>
<p:tagLst xmlns:a="http://schemas.openxmlformats.org/drawingml/2006/main" xmlns:r="http://schemas.openxmlformats.org/officeDocument/2006/relationships" xmlns:p="http://schemas.openxmlformats.org/presentationml/2006/main">
  <p:tag name="TIMING" val="|13.9|3.5|12.4|6|6"/>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oss1">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extLst>
    <a:ext uri="{05A4C25C-085E-4340-85A3-A5531E510DB2}">
      <thm15:themeFamily xmlns:thm15="http://schemas.microsoft.com/office/thememl/2012/main" name="Ross1" id="{8C12F699-D917-4C68-9E27-A7B36723D8EB}" vid="{56514AD6-D641-451C-8E9E-641A50A96DF4}"/>
    </a:ext>
  </a:extLst>
</a:theme>
</file>

<file path=ppt/theme/theme2.xml><?xml version="1.0" encoding="utf-8"?>
<a:theme xmlns:a="http://schemas.openxmlformats.org/drawingml/2006/main" name="1_Ross1">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extLst>
    <a:ext uri="{05A4C25C-085E-4340-85A3-A5531E510DB2}">
      <thm15:themeFamily xmlns:thm15="http://schemas.microsoft.com/office/thememl/2012/main" name="Ross1" id="{8C12F699-D917-4C68-9E27-A7B36723D8EB}" vid="{56514AD6-D641-451C-8E9E-641A50A96DF4}"/>
    </a:ext>
  </a:extLst>
</a:theme>
</file>

<file path=ppt/theme/theme3.xml><?xml version="1.0" encoding="utf-8"?>
<a:theme xmlns:a="http://schemas.openxmlformats.org/drawingml/2006/main" name="Office Theme">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100AC149-8447-4BE5-88C7-DBE24EA73E8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1312</Words>
  <Application>Microsoft Office PowerPoint</Application>
  <PresentationFormat>Widescreen</PresentationFormat>
  <Paragraphs>149</Paragraphs>
  <Slides>18</Slides>
  <Notes>18</Notes>
  <HiddenSlides>0</HiddenSlides>
  <MMClips>6</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18</vt:i4>
      </vt:variant>
    </vt:vector>
  </HeadingPairs>
  <TitlesOfParts>
    <vt:vector size="28" baseType="lpstr">
      <vt:lpstr>MS UI Gothic</vt:lpstr>
      <vt:lpstr>Arial</vt:lpstr>
      <vt:lpstr>Calibri</vt:lpstr>
      <vt:lpstr>Franklin Gothic Demi</vt:lpstr>
      <vt:lpstr>Verdana</vt:lpstr>
      <vt:lpstr>Wingdings</vt:lpstr>
      <vt:lpstr>Wingdings 2</vt:lpstr>
      <vt:lpstr>Wingdings 3</vt:lpstr>
      <vt:lpstr>Ross1</vt:lpstr>
      <vt:lpstr>1_Ross1</vt:lpstr>
      <vt:lpstr>Are worse winters predictive of alcoholism?</vt:lpstr>
      <vt:lpstr>Managing Staffing Levels is Critical for Twin Towns Substance Abuse Treatment Network</vt:lpstr>
      <vt:lpstr>Seasonal Affective Disorder (SAD) </vt:lpstr>
      <vt:lpstr>Winter = SAD = Alcoholism</vt:lpstr>
      <vt:lpstr>The Study Plan and the Data</vt:lpstr>
      <vt:lpstr>Findings: Winter Severity Index and Alcoholism</vt:lpstr>
      <vt:lpstr>Moderate, negative relationship between winter severity and alcoholism</vt:lpstr>
      <vt:lpstr>Other data visualizations showed same relationships</vt:lpstr>
      <vt:lpstr>Across winter severity metrics: Same moderate negative relationship</vt:lpstr>
      <vt:lpstr>Initial data visualization: Revise hypothesis</vt:lpstr>
      <vt:lpstr> Quantifying degree to which alcohol admits increase as winter severity decreases:</vt:lpstr>
      <vt:lpstr> Quantifying degree to which alcohol admits increase as winter severity decreases:</vt:lpstr>
      <vt:lpstr>Making predictions: Problematic data </vt:lpstr>
      <vt:lpstr>Project implications</vt:lpstr>
      <vt:lpstr>PowerPoint Presentation</vt:lpstr>
      <vt:lpstr>Putting findings into action: </vt:lpstr>
      <vt:lpstr>                                Twin Towns has ready access to  qualitative data to supplement and leverage                              quantitative findings from this study:                                   Staff and patients can shed light on                              the weather/alcoholism dynamic</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2018-03-03T19:12:18Z</dcterms:created>
  <dcterms:modified xsi:type="dcterms:W3CDTF">2018-07-03T14:36:25Z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TC034605299991</vt:lpwstr>
  </property>
</Properties>
</file>